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64" r:id="rId12"/>
    <p:sldId id="265" r:id="rId13"/>
    <p:sldId id="266" r:id="rId14"/>
    <p:sldId id="271" r:id="rId15"/>
    <p:sldId id="272" r:id="rId16"/>
    <p:sldId id="273" r:id="rId17"/>
    <p:sldId id="274" r:id="rId18"/>
    <p:sldId id="275" r:id="rId19"/>
    <p:sldId id="267" r:id="rId20"/>
    <p:sldId id="268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1F46-EA58-485F-BA63-511DB4114CC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7356-078C-497B-A3C7-676397DFE1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1F46-EA58-485F-BA63-511DB4114CC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7356-078C-497B-A3C7-676397DFE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1F46-EA58-485F-BA63-511DB4114CC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7356-078C-497B-A3C7-676397DFE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1F46-EA58-485F-BA63-511DB4114CC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7356-078C-497B-A3C7-676397DFE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1F46-EA58-485F-BA63-511DB4114CC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7356-078C-497B-A3C7-676397DFE1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1F46-EA58-485F-BA63-511DB4114CC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7356-078C-497B-A3C7-676397DFE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1F46-EA58-485F-BA63-511DB4114CC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7356-078C-497B-A3C7-676397DFE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1F46-EA58-485F-BA63-511DB4114CC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E7356-078C-497B-A3C7-676397DFE1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1F46-EA58-485F-BA63-511DB4114CC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7356-078C-497B-A3C7-676397DFE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1F46-EA58-485F-BA63-511DB4114CC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A2E7356-078C-497B-A3C7-676397DFE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D2F1F46-EA58-485F-BA63-511DB4114CC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7356-078C-497B-A3C7-676397DFE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2F1F46-EA58-485F-BA63-511DB4114CC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A2E7356-078C-497B-A3C7-676397DFE1B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characteristics of psychological disorders?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the purpose of the DSM-5?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27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Phobias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Counterconditioning</a:t>
            </a:r>
          </a:p>
          <a:p>
            <a:pPr lvl="1"/>
            <a:r>
              <a:rPr lang="en-US" dirty="0" smtClean="0"/>
              <a:t>Aversive conditioning=substitute a negative response for a positive response to a harmful stimulus</a:t>
            </a:r>
          </a:p>
          <a:p>
            <a:pPr lvl="1"/>
            <a:r>
              <a:rPr lang="en-US" dirty="0" smtClean="0"/>
              <a:t>Exposure therapies=expose people to the things they avoid</a:t>
            </a:r>
          </a:p>
          <a:p>
            <a:pPr lvl="2"/>
            <a:r>
              <a:rPr lang="en-US" dirty="0" smtClean="0"/>
              <a:t>Systematic desensitization</a:t>
            </a:r>
          </a:p>
          <a:p>
            <a:pPr lvl="3"/>
            <a:r>
              <a:rPr lang="en-US" dirty="0" smtClean="0"/>
              <a:t>flooding</a:t>
            </a:r>
          </a:p>
          <a:p>
            <a:pPr lvl="2"/>
            <a:r>
              <a:rPr lang="en-US" dirty="0" smtClean="0"/>
              <a:t>Virtual reality exposure therapy</a:t>
            </a:r>
          </a:p>
        </p:txBody>
      </p:sp>
    </p:spTree>
    <p:extLst>
      <p:ext uri="{BB962C8B-B14F-4D97-AF65-F5344CB8AC3E}">
        <p14:creationId xmlns:p14="http://schemas.microsoft.com/office/powerpoint/2010/main" val="411498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Obsessive Compulsive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Characterized by unwanted repetitive thoughts (obsessions) and actions (compulsions)</a:t>
            </a:r>
          </a:p>
          <a:p>
            <a:endParaRPr lang="en-US" dirty="0"/>
          </a:p>
          <a:p>
            <a:pPr lvl="1"/>
            <a:r>
              <a:rPr lang="en-US" dirty="0" smtClean="0"/>
              <a:t>Types of Compulsions</a:t>
            </a:r>
          </a:p>
          <a:p>
            <a:pPr lvl="2"/>
            <a:r>
              <a:rPr lang="en-US" dirty="0" smtClean="0"/>
              <a:t>Hoarders</a:t>
            </a:r>
          </a:p>
          <a:p>
            <a:pPr lvl="2"/>
            <a:r>
              <a:rPr lang="en-US" dirty="0" smtClean="0"/>
              <a:t>Checkers</a:t>
            </a:r>
          </a:p>
          <a:p>
            <a:pPr lvl="2"/>
            <a:r>
              <a:rPr lang="en-US" dirty="0" smtClean="0"/>
              <a:t>Counters</a:t>
            </a:r>
          </a:p>
          <a:p>
            <a:pPr lvl="2"/>
            <a:r>
              <a:rPr lang="en-US" dirty="0" smtClean="0"/>
              <a:t>Cleaners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videos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39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Posttraumatic Stress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Characterized by haunting memories, nightmares, social withdrawal, jumpy anxiety, numbness of feeling and/or insomnia that lingers for four weeks or more after a traumatic experience</a:t>
            </a:r>
          </a:p>
          <a:p>
            <a:r>
              <a:rPr lang="en-US" dirty="0" smtClean="0"/>
              <a:t>Link to flashbulb memories</a:t>
            </a:r>
          </a:p>
          <a:p>
            <a:r>
              <a:rPr lang="en-US" dirty="0" smtClean="0"/>
              <a:t>The greater one’s emotional distress during a trauma, the higher the risk for symptoms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53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Contributing Factors to PTSD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Experience severe accident, disaster, violent attack, sexual assault, wartime</a:t>
            </a:r>
          </a:p>
          <a:p>
            <a:pPr lvl="1"/>
            <a:r>
              <a:rPr lang="en-US" dirty="0" smtClean="0"/>
              <a:t>Trauma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Sensitive limbic system (flooding of stress hormones)</a:t>
            </a:r>
          </a:p>
          <a:p>
            <a:r>
              <a:rPr lang="en-US" dirty="0" smtClean="0"/>
              <a:t>Genetically predisposed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95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married woman, whose life was complicated by her mother’s living in their </a:t>
            </a:r>
            <a:r>
              <a:rPr lang="en-US" dirty="0" smtClean="0"/>
              <a:t>home, complained </a:t>
            </a:r>
            <a:r>
              <a:rPr lang="en-US" dirty="0"/>
              <a:t>that she felt tense and irritable most of the time. She was apprehensive </a:t>
            </a:r>
            <a:r>
              <a:rPr lang="en-US" dirty="0" smtClean="0"/>
              <a:t>for fear </a:t>
            </a:r>
            <a:r>
              <a:rPr lang="en-US" dirty="0"/>
              <a:t>that something would happen to her mother, her husband, her children, </a:t>
            </a:r>
            <a:r>
              <a:rPr lang="en-US" dirty="0" smtClean="0"/>
              <a:t>or herself</a:t>
            </a:r>
            <a:r>
              <a:rPr lang="en-US" dirty="0"/>
              <a:t>. She has no definite idea what it was that she fears might happen. She </a:t>
            </a:r>
            <a:r>
              <a:rPr lang="en-US" dirty="0" smtClean="0"/>
              <a:t>suffers from </a:t>
            </a:r>
            <a:r>
              <a:rPr lang="en-US" dirty="0"/>
              <a:t>occasional attacks in which her heart pounds with irregular beats; she can </a:t>
            </a:r>
            <a:r>
              <a:rPr lang="en-US" dirty="0" smtClean="0"/>
              <a:t>not seem </a:t>
            </a:r>
            <a:r>
              <a:rPr lang="en-US" dirty="0"/>
              <a:t>to catch her breath when this happens. Often she breaks out in a </a:t>
            </a:r>
            <a:r>
              <a:rPr lang="en-US" dirty="0" smtClean="0"/>
              <a:t>profuse perspiration</a:t>
            </a:r>
            <a:r>
              <a:rPr lang="en-US" dirty="0"/>
              <a:t>. Her mouth seems to be always dry, even though she drinks a great </a:t>
            </a:r>
            <a:r>
              <a:rPr lang="en-US" dirty="0" smtClean="0"/>
              <a:t>deal of </a:t>
            </a:r>
            <a:r>
              <a:rPr lang="en-US" dirty="0"/>
              <a:t>water, and because of this and her diffuse anxiety she cannot sleep.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69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 11-year boy instituted the following ceremonial before going to bed. He did </a:t>
            </a:r>
            <a:r>
              <a:rPr lang="en-US" dirty="0" smtClean="0"/>
              <a:t>not sleep </a:t>
            </a:r>
            <a:r>
              <a:rPr lang="en-US" dirty="0"/>
              <a:t>until he has told his mother every last minute detail of the events that </a:t>
            </a:r>
            <a:r>
              <a:rPr lang="en-US" dirty="0" smtClean="0"/>
              <a:t>occurred that </a:t>
            </a:r>
            <a:r>
              <a:rPr lang="en-US" dirty="0"/>
              <a:t>day; there must be no scraps of paper or other rubbish on the carpet of </a:t>
            </a:r>
            <a:r>
              <a:rPr lang="en-US" dirty="0" smtClean="0"/>
              <a:t>the bedroom</a:t>
            </a:r>
            <a:r>
              <a:rPr lang="en-US" dirty="0"/>
              <a:t>; the bed must be pushed right to the wall; three chairs must stand by it </a:t>
            </a:r>
            <a:r>
              <a:rPr lang="en-US" dirty="0" smtClean="0"/>
              <a:t>and the </a:t>
            </a:r>
            <a:r>
              <a:rPr lang="en-US" dirty="0"/>
              <a:t>pillows must lie in a particular way. In order to get to sleep he must first kick out </a:t>
            </a:r>
            <a:r>
              <a:rPr lang="en-US" dirty="0" smtClean="0"/>
              <a:t>a certain </a:t>
            </a:r>
            <a:r>
              <a:rPr lang="en-US" dirty="0"/>
              <a:t>number of time with both legs and then lie on his side.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84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 35-year-old mathematician gave a history of episodic palpitations and faintness </a:t>
            </a:r>
            <a:r>
              <a:rPr lang="en-US" dirty="0" smtClean="0"/>
              <a:t>over the </a:t>
            </a:r>
            <a:r>
              <a:rPr lang="en-US" dirty="0"/>
              <a:t>previous 15 years. There had been periods of remission of up to 5 years, but in </a:t>
            </a:r>
            <a:r>
              <a:rPr lang="en-US" dirty="0" smtClean="0"/>
              <a:t>the past </a:t>
            </a:r>
            <a:r>
              <a:rPr lang="en-US" dirty="0"/>
              <a:t>year the symptoms had increased and in the last few days the patient </a:t>
            </a:r>
            <a:r>
              <a:rPr lang="en-US" dirty="0" smtClean="0"/>
              <a:t>had stopped </a:t>
            </a:r>
            <a:r>
              <a:rPr lang="en-US" dirty="0"/>
              <a:t>working because of the distress. His chief complaints were that at any </a:t>
            </a:r>
            <a:r>
              <a:rPr lang="en-US" dirty="0" smtClean="0"/>
              <a:t>time and </a:t>
            </a:r>
            <a:r>
              <a:rPr lang="en-US" dirty="0"/>
              <a:t>without warning, he might suddenly feel that he was about to faint and fall </a:t>
            </a:r>
            <a:r>
              <a:rPr lang="en-US" dirty="0" smtClean="0"/>
              <a:t>down, or </a:t>
            </a:r>
            <a:r>
              <a:rPr lang="en-US" dirty="0"/>
              <a:t>tremble and experience palpitations, and if standing would cringe and clutch at </a:t>
            </a:r>
            <a:r>
              <a:rPr lang="en-US" dirty="0" smtClean="0"/>
              <a:t>the nearest </a:t>
            </a:r>
            <a:r>
              <a:rPr lang="en-US" dirty="0"/>
              <a:t>wall or chair. If he was driving a car at the time he would pull up at </a:t>
            </a:r>
            <a:r>
              <a:rPr lang="en-US" dirty="0" smtClean="0"/>
              <a:t>the curbside </a:t>
            </a:r>
            <a:r>
              <a:rPr lang="en-US" dirty="0"/>
              <a:t>and wait for the feelings to pass off before he resumed his journey. He </a:t>
            </a:r>
            <a:r>
              <a:rPr lang="en-US" dirty="0" smtClean="0"/>
              <a:t>was becoming </a:t>
            </a:r>
            <a:r>
              <a:rPr lang="en-US" dirty="0"/>
              <a:t>afraid of walking alone in the street or of driving his car for fear that </a:t>
            </a:r>
            <a:r>
              <a:rPr lang="en-US" dirty="0" smtClean="0"/>
              <a:t>these episodes </a:t>
            </a:r>
            <a:r>
              <a:rPr lang="en-US" dirty="0"/>
              <a:t>would be triggered by it and was loath to travel by public </a:t>
            </a:r>
            <a:r>
              <a:rPr lang="en-US" dirty="0" smtClean="0"/>
              <a:t>transport. Although </a:t>
            </a:r>
            <a:r>
              <a:rPr lang="en-US" dirty="0"/>
              <a:t>he felt safer when accompanied, this did not abolish his symptoms. </a:t>
            </a:r>
            <a:r>
              <a:rPr lang="en-US" dirty="0" smtClean="0"/>
              <a:t>The attacks </a:t>
            </a:r>
            <a:r>
              <a:rPr lang="en-US" dirty="0"/>
              <a:t>could come on at any time of day or night.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91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she was on a visit to the Midwest, Samantha’s </a:t>
            </a:r>
            <a:r>
              <a:rPr lang="en-US" dirty="0" smtClean="0"/>
              <a:t>residence was </a:t>
            </a:r>
            <a:r>
              <a:rPr lang="en-US" dirty="0"/>
              <a:t>demolished by a tornado. Ever since, she has been </a:t>
            </a:r>
            <a:r>
              <a:rPr lang="en-US" dirty="0" smtClean="0"/>
              <a:t>plagued by </a:t>
            </a:r>
            <a:r>
              <a:rPr lang="en-US" dirty="0"/>
              <a:t>terrible nightmares and occasional flashbacks.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1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Checks!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Keshona</a:t>
            </a:r>
            <a:r>
              <a:rPr lang="en-US" dirty="0"/>
              <a:t> is terrified of speaking in public. Although </a:t>
            </a:r>
            <a:r>
              <a:rPr lang="en-US" dirty="0" smtClean="0"/>
              <a:t>highly knowledgeable </a:t>
            </a:r>
            <a:r>
              <a:rPr lang="en-US" dirty="0"/>
              <a:t>and competent, whenever she has to address </a:t>
            </a:r>
            <a:r>
              <a:rPr lang="en-US" dirty="0" smtClean="0"/>
              <a:t>a gathering </a:t>
            </a:r>
            <a:r>
              <a:rPr lang="en-US" dirty="0"/>
              <a:t>of adults, her heart pounds, and her mouth gets dry.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1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Psychoanalysis</a:t>
            </a:r>
          </a:p>
          <a:p>
            <a:pPr lvl="1"/>
            <a:r>
              <a:rPr lang="en-US" dirty="0" smtClean="0"/>
              <a:t>Beginning in childhood, people repress conflicts into their unconscious, and the submerged mental energy produces symptoms related to anxiety</a:t>
            </a:r>
          </a:p>
          <a:p>
            <a:pPr lvl="1"/>
            <a:r>
              <a:rPr lang="en-US" dirty="0" smtClean="0"/>
              <a:t>Treatment: Free association, analyze dreams, etc. to reveal unconscious conflict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unreliable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85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Anxiety-Related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2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Behavioral</a:t>
            </a:r>
          </a:p>
          <a:p>
            <a:pPr lvl="1"/>
            <a:r>
              <a:rPr lang="en-US" dirty="0" smtClean="0"/>
              <a:t>Fears/anxiety/phobias can be conditioned (Little Albert)</a:t>
            </a:r>
          </a:p>
          <a:p>
            <a:pPr lvl="1"/>
            <a:r>
              <a:rPr lang="en-US" dirty="0" smtClean="0"/>
              <a:t>Counterconditioning to remove anxiety/phobia (Mary Cover Jones and Joseph </a:t>
            </a:r>
            <a:r>
              <a:rPr lang="en-US" dirty="0" err="1" smtClean="0"/>
              <a:t>Wolpe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Compulsive behaviors are reinforced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45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Biological</a:t>
            </a:r>
          </a:p>
          <a:p>
            <a:pPr lvl="1"/>
            <a:r>
              <a:rPr lang="en-US" dirty="0" smtClean="0"/>
              <a:t>Phobias influenced by natural selection</a:t>
            </a:r>
          </a:p>
          <a:p>
            <a:pPr lvl="1"/>
            <a:r>
              <a:rPr lang="en-US" dirty="0" smtClean="0"/>
              <a:t>Compulsive acts exaggerate behaviors that contribute to survival</a:t>
            </a:r>
          </a:p>
          <a:p>
            <a:pPr lvl="1"/>
            <a:r>
              <a:rPr lang="en-US" dirty="0" smtClean="0"/>
              <a:t>Genetic predisposition to fear and anxiety</a:t>
            </a:r>
          </a:p>
          <a:p>
            <a:pPr lvl="1"/>
            <a:r>
              <a:rPr lang="en-US" dirty="0" smtClean="0"/>
              <a:t>Too much glutamate can make the brain overactive</a:t>
            </a:r>
          </a:p>
          <a:p>
            <a:pPr lvl="1"/>
            <a:r>
              <a:rPr lang="en-US" dirty="0" smtClean="0"/>
              <a:t>Over-arousal of brain activity</a:t>
            </a:r>
          </a:p>
          <a:p>
            <a:pPr lvl="2"/>
            <a:r>
              <a:rPr lang="en-US" dirty="0" smtClean="0"/>
              <a:t>Anterior cingulate cortex in OCD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6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Anxiety Disorders-Classification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Marked by distressing, persistent anxiety or maladaptive behaviors that reduce anxiety</a:t>
            </a:r>
          </a:p>
          <a:p>
            <a:r>
              <a:rPr lang="en-US" dirty="0" smtClean="0"/>
              <a:t>Common</a:t>
            </a:r>
          </a:p>
          <a:p>
            <a:pPr marL="36576" indent="0">
              <a:buNone/>
            </a:pPr>
            <a:endParaRPr lang="en-US" sz="2000" dirty="0"/>
          </a:p>
          <a:p>
            <a:pPr marL="493776" indent="-457200">
              <a:buAutoNum type="arabicPeriod"/>
            </a:pPr>
            <a:r>
              <a:rPr lang="en-US" sz="2000" dirty="0" smtClean="0"/>
              <a:t>Generalized Anxiety Disorder</a:t>
            </a:r>
          </a:p>
          <a:p>
            <a:pPr marL="493776" indent="-457200">
              <a:buAutoNum type="arabicPeriod"/>
            </a:pPr>
            <a:r>
              <a:rPr lang="en-US" sz="2000" dirty="0" smtClean="0"/>
              <a:t>Panic Disorder</a:t>
            </a:r>
          </a:p>
          <a:p>
            <a:pPr marL="493776" indent="-457200">
              <a:buAutoNum type="arabicPeriod"/>
            </a:pPr>
            <a:r>
              <a:rPr lang="en-US" sz="2000" dirty="0" smtClean="0"/>
              <a:t>Phobia</a:t>
            </a:r>
          </a:p>
          <a:p>
            <a:pPr marL="493776" indent="-457200">
              <a:buAutoNum type="arabicPeriod"/>
            </a:pPr>
            <a:endParaRPr lang="en-US" sz="2000" dirty="0"/>
          </a:p>
          <a:p>
            <a:pPr marL="493776" indent="-457200">
              <a:buAutoNum type="arabicPeriod"/>
            </a:pPr>
            <a:r>
              <a:rPr lang="en-US" sz="2000" dirty="0" smtClean="0"/>
              <a:t>Obsessive Compulsive Disorder</a:t>
            </a:r>
          </a:p>
          <a:p>
            <a:pPr marL="493776" indent="-457200">
              <a:buAutoNum type="arabicPeriod"/>
            </a:pPr>
            <a:r>
              <a:rPr lang="en-US" sz="2000" dirty="0" smtClean="0"/>
              <a:t>Post-traumatic Stress Disorder</a:t>
            </a:r>
            <a:endParaRPr lang="en-US" sz="2000" dirty="0"/>
          </a:p>
        </p:txBody>
      </p:sp>
      <p:pic>
        <p:nvPicPr>
          <p:cNvPr id="1026" name="Picture 2" descr="http://trialx.com/curetalk/wp-content/blogs.dir/7/files/2011/05/diseases/General_Anxiety_Disorder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95600"/>
            <a:ext cx="4135205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Anxiety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6629400" cy="5181599"/>
          </a:xfrm>
        </p:spPr>
        <p:txBody>
          <a:bodyPr>
            <a:normAutofit/>
          </a:bodyPr>
          <a:lstStyle/>
          <a:p>
            <a:r>
              <a:rPr lang="en-US" dirty="0" smtClean="0"/>
              <a:t>Person is unexplainable and continually tense, uneasy, apprehensive, and in a state of autonomic system arousal lasting at least six months</a:t>
            </a:r>
          </a:p>
          <a:p>
            <a:r>
              <a:rPr lang="en-US" dirty="0" smtClean="0"/>
              <a:t>“Pathological worry”</a:t>
            </a:r>
          </a:p>
          <a:p>
            <a:r>
              <a:rPr lang="en-US" dirty="0" smtClean="0"/>
              <a:t>Usually accompanied by major depressive disorder</a:t>
            </a:r>
          </a:p>
          <a:p>
            <a:r>
              <a:rPr lang="en-US" dirty="0" smtClean="0"/>
              <a:t>2/3 are female</a:t>
            </a:r>
          </a:p>
          <a:p>
            <a:endParaRPr lang="en-US" dirty="0"/>
          </a:p>
        </p:txBody>
      </p:sp>
      <p:pic>
        <p:nvPicPr>
          <p:cNvPr id="2050" name="Picture 2" descr="http://media-cache-ak0.pinimg.com/736x/76/f2/de/76f2def3dd7da65865c8c42b049b11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447801"/>
            <a:ext cx="2443162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77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Symptoms include jitters, agitation, sleep deprivation, dizziness, sweaty palms, heart palpitations, twitchy eyelids, perspiration, fidgeting, trembling, high blood pressure</a:t>
            </a:r>
          </a:p>
          <a:p>
            <a:endParaRPr lang="en-US" dirty="0"/>
          </a:p>
        </p:txBody>
      </p:sp>
      <p:pic>
        <p:nvPicPr>
          <p:cNvPr id="3074" name="Picture 2" descr="http://ts3.mm.bing.net/th?id=HN.608045521237446344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199"/>
            <a:ext cx="4508500" cy="3787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64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GAD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Anxiety learned</a:t>
            </a:r>
          </a:p>
          <a:p>
            <a:endParaRPr lang="en-US" dirty="0"/>
          </a:p>
          <a:p>
            <a:r>
              <a:rPr lang="en-US" dirty="0" smtClean="0"/>
              <a:t>Biological</a:t>
            </a:r>
          </a:p>
          <a:p>
            <a:pPr lvl="1"/>
            <a:r>
              <a:rPr lang="en-US" dirty="0" smtClean="0"/>
              <a:t>Antianxiety (Xanax &amp; Ativan)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85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Panic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Marked by unpredictable, minutes-long episodes of intense dread in which a person experiences terror and accompanying chest pains, choking, or other frightening sensations</a:t>
            </a:r>
          </a:p>
          <a:p>
            <a:r>
              <a:rPr lang="en-US" dirty="0" smtClean="0"/>
              <a:t>Dizziness, trembling, shortness of breath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Phobia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Persistent, irrational fear marked by the avoidance of a specific object/situation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Social anxiety disorder-social situations</a:t>
            </a:r>
          </a:p>
          <a:p>
            <a:r>
              <a:rPr lang="en-US" dirty="0" smtClean="0"/>
              <a:t>Agoraphobia-fear or avoidance of situations where one has felt loss of control and panic</a:t>
            </a:r>
          </a:p>
          <a:p>
            <a:r>
              <a:rPr lang="en-US" dirty="0" smtClean="0"/>
              <a:t>Acrophobia-fear of heights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33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Phobia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Behavioral cause-classically or </a:t>
            </a:r>
            <a:r>
              <a:rPr lang="en-US" dirty="0" err="1" smtClean="0"/>
              <a:t>operantly</a:t>
            </a:r>
            <a:r>
              <a:rPr lang="en-US" dirty="0" smtClean="0"/>
              <a:t> conditioned/learned to fear</a:t>
            </a:r>
          </a:p>
          <a:p>
            <a:endParaRPr lang="en-US" dirty="0"/>
          </a:p>
          <a:p>
            <a:r>
              <a:rPr lang="en-US" dirty="0" smtClean="0"/>
              <a:t>Biological</a:t>
            </a:r>
          </a:p>
          <a:p>
            <a:pPr lvl="1"/>
            <a:r>
              <a:rPr lang="en-US" dirty="0" smtClean="0"/>
              <a:t>Amygdala activity</a:t>
            </a:r>
          </a:p>
          <a:p>
            <a:pPr lvl="1"/>
            <a:r>
              <a:rPr lang="en-US" dirty="0" smtClean="0"/>
              <a:t>Genetic predisposal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9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1094</TotalTime>
  <Words>952</Words>
  <Application>Microsoft Office PowerPoint</Application>
  <PresentationFormat>On-screen Show (4:3)</PresentationFormat>
  <Paragraphs>100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Technic</vt:lpstr>
      <vt:lpstr>Bell Work</vt:lpstr>
      <vt:lpstr>Anxiety-Related Disorders</vt:lpstr>
      <vt:lpstr>Anxiety Disorders-Classification</vt:lpstr>
      <vt:lpstr>Generalized Anxiety Disorders</vt:lpstr>
      <vt:lpstr>GAD Symptoms</vt:lpstr>
      <vt:lpstr>GAD Treatment</vt:lpstr>
      <vt:lpstr>Panic Disorder</vt:lpstr>
      <vt:lpstr>Phobia</vt:lpstr>
      <vt:lpstr>Phobia</vt:lpstr>
      <vt:lpstr>Treatment of Phobias</vt:lpstr>
      <vt:lpstr>Obsessive Compulsive Disorder</vt:lpstr>
      <vt:lpstr>Posttraumatic Stress Disorder</vt:lpstr>
      <vt:lpstr>Contributing Factors to PTSD</vt:lpstr>
      <vt:lpstr>Checks!</vt:lpstr>
      <vt:lpstr>Checks!</vt:lpstr>
      <vt:lpstr>Checks!</vt:lpstr>
      <vt:lpstr>Checks!</vt:lpstr>
      <vt:lpstr> Checks!</vt:lpstr>
      <vt:lpstr>Understanding Disorders</vt:lpstr>
      <vt:lpstr>Understanding Disorders</vt:lpstr>
      <vt:lpstr>Understanding Disorders</vt:lpstr>
    </vt:vector>
  </TitlesOfParts>
  <Company>Cosmos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Anxiety-Related Disorders</dc:title>
  <dc:creator>Maria Rives</dc:creator>
  <cp:lastModifiedBy>Maria Rives</cp:lastModifiedBy>
  <cp:revision>7</cp:revision>
  <dcterms:created xsi:type="dcterms:W3CDTF">2014-11-03T22:11:35Z</dcterms:created>
  <dcterms:modified xsi:type="dcterms:W3CDTF">2014-11-04T16:25:58Z</dcterms:modified>
</cp:coreProperties>
</file>