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9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7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1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FD66D-FE57-48F0-B4D3-94612D645D2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48AE-1A9C-4577-806E-821B986F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wisc.edu/braun/281/Biological/BiologicalNotes.htm" TargetMode="External"/><Relationship Id="rId2" Type="http://schemas.openxmlformats.org/officeDocument/2006/relationships/hyperlink" Target="http://quizlet.com/6556322/unit-3-biological-bases-of-behavior-flash-car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arnerator.com/ap-psychology/biological-bases-of-behavior/neuroanatomy/questions/speech" TargetMode="External"/><Relationship Id="rId4" Type="http://schemas.openxmlformats.org/officeDocument/2006/relationships/hyperlink" Target="http://www.proprofs.com/quiz-school/story.php?title=biological-bases-behavi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qyaNnOi2x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8143" y="275771"/>
            <a:ext cx="9444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Biological Bases of Behavior Review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96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55" r="228" b="2624"/>
          <a:stretch/>
        </p:blipFill>
        <p:spPr>
          <a:xfrm>
            <a:off x="-76200" y="0"/>
            <a:ext cx="8845567" cy="6858000"/>
          </a:xfrm>
        </p:spPr>
      </p:pic>
    </p:spTree>
    <p:extLst>
      <p:ext uri="{BB962C8B-B14F-4D97-AF65-F5344CB8AC3E}">
        <p14:creationId xmlns:p14="http://schemas.microsoft.com/office/powerpoint/2010/main" val="312745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643" b="-7901"/>
          <a:stretch/>
        </p:blipFill>
        <p:spPr>
          <a:xfrm>
            <a:off x="-457200" y="-609600"/>
            <a:ext cx="10058400" cy="7978816"/>
          </a:xfrm>
        </p:spPr>
      </p:pic>
    </p:spTree>
    <p:extLst>
      <p:ext uri="{BB962C8B-B14F-4D97-AF65-F5344CB8AC3E}">
        <p14:creationId xmlns:p14="http://schemas.microsoft.com/office/powerpoint/2010/main" val="9918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Plasticity-refers to a young brain’s ability to “self-heal” or recover after damage</a:t>
            </a:r>
          </a:p>
          <a:p>
            <a:r>
              <a:rPr lang="en-US" dirty="0" err="1" smtClean="0"/>
              <a:t>Hemispherization</a:t>
            </a:r>
            <a:r>
              <a:rPr lang="en-US" dirty="0" smtClean="0"/>
              <a:t>/Lateralization-refers to brain’s unique left side/right side functions</a:t>
            </a:r>
          </a:p>
          <a:p>
            <a:r>
              <a:rPr lang="en-US" dirty="0" smtClean="0"/>
              <a:t>Cognitive neuroscience-interdisciplinary study of the brain activity linked with our mental processes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5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Brain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Electroencephalogram (EEG)-recording of brain waves showing electrical activity in brain</a:t>
            </a:r>
          </a:p>
          <a:p>
            <a:r>
              <a:rPr lang="en-US" dirty="0" smtClean="0"/>
              <a:t>Computed tomography scan (CT)- shows X-ray slices of brain to detect damage</a:t>
            </a:r>
          </a:p>
          <a:p>
            <a:r>
              <a:rPr lang="en-US" dirty="0" smtClean="0"/>
              <a:t>Positron emission tomography scan (PET)-displays brain activity of glucose while performing a given task</a:t>
            </a:r>
          </a:p>
          <a:p>
            <a:r>
              <a:rPr lang="en-US" dirty="0" smtClean="0"/>
              <a:t>Magnetic resonance imaging (MRI)-uses magnetic fields and radio waves to produce computer generated images of soft tissue</a:t>
            </a:r>
          </a:p>
          <a:p>
            <a:r>
              <a:rPr lang="en-US" dirty="0" smtClean="0"/>
              <a:t>Functional magnetic resonance imaging (fMRI)-type of MRI that reveals brain function and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Psychologists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Paul </a:t>
            </a:r>
            <a:r>
              <a:rPr lang="en-US" dirty="0" err="1" smtClean="0"/>
              <a:t>Broca</a:t>
            </a:r>
            <a:r>
              <a:rPr lang="en-US" dirty="0" smtClean="0"/>
              <a:t>-experiments with patient who could only say “tan;” research reveals damaged location in brain that disrupts speaking</a:t>
            </a:r>
            <a:endParaRPr lang="en-US" dirty="0"/>
          </a:p>
          <a:p>
            <a:r>
              <a:rPr lang="en-US" dirty="0" smtClean="0"/>
              <a:t>Charles Darwin-evolution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Gazzaniga</a:t>
            </a:r>
            <a:r>
              <a:rPr lang="en-US" dirty="0" smtClean="0"/>
              <a:t>-split brain research by severing corpus callosum</a:t>
            </a:r>
            <a:endParaRPr lang="en-US" dirty="0"/>
          </a:p>
          <a:p>
            <a:r>
              <a:rPr lang="en-US" dirty="0"/>
              <a:t>Roger </a:t>
            </a:r>
            <a:r>
              <a:rPr lang="en-US" dirty="0" smtClean="0"/>
              <a:t>Sperry-split brain research in cats</a:t>
            </a:r>
            <a:endParaRPr lang="en-US" dirty="0"/>
          </a:p>
          <a:p>
            <a:r>
              <a:rPr lang="en-US" dirty="0" smtClean="0"/>
              <a:t>Carl Wernicke-revealed location in brain that disrupts understanding in language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Unit: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Neurons and Neurotransmitters</a:t>
            </a:r>
          </a:p>
          <a:p>
            <a:r>
              <a:rPr lang="en-US" dirty="0" smtClean="0"/>
              <a:t>Central Nervous System and Parts of the Brain</a:t>
            </a:r>
          </a:p>
          <a:p>
            <a:r>
              <a:rPr lang="en-US" dirty="0" smtClean="0"/>
              <a:t>Endocrine System (glands and hormones)</a:t>
            </a:r>
          </a:p>
          <a:p>
            <a:r>
              <a:rPr lang="en-US" dirty="0" smtClean="0"/>
              <a:t>Peripheral Nervous System (somatic, autonomic, sympathetic, and parasympathetic)</a:t>
            </a:r>
          </a:p>
          <a:p>
            <a:r>
              <a:rPr lang="en-US" dirty="0" smtClean="0"/>
              <a:t>Brain Plasticity, Lateralization, and Cognitive Neuroscience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Important Psychologists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http://quizlet.com/6556322/unit-3-biological-bases-of-behavior-flash-cards/</a:t>
            </a:r>
            <a:endParaRPr lang="en-US" dirty="0" smtClean="0"/>
          </a:p>
          <a:p>
            <a:r>
              <a:rPr lang="en-US" dirty="0" smtClean="0"/>
              <a:t>Notes </a:t>
            </a:r>
            <a:r>
              <a:rPr lang="en-US" dirty="0" smtClean="0">
                <a:hlinkClick r:id="rId3"/>
              </a:rPr>
              <a:t>http://psych.wisc.edu/braun/281/Biological/BiologicalNotes.htm</a:t>
            </a:r>
            <a:endParaRPr lang="en-US" dirty="0" smtClean="0"/>
          </a:p>
          <a:p>
            <a:r>
              <a:rPr lang="en-US" dirty="0" smtClean="0"/>
              <a:t>Quizzes </a:t>
            </a:r>
            <a:r>
              <a:rPr lang="en-US" dirty="0" smtClean="0">
                <a:hlinkClick r:id="rId4"/>
              </a:rPr>
              <a:t>http://www.proprofs.com/quiz-school/story.php?title=biological-bases-behavior</a:t>
            </a:r>
            <a:endParaRPr lang="en-US" dirty="0" smtClean="0"/>
          </a:p>
          <a:p>
            <a:r>
              <a:rPr lang="en-US" dirty="0" smtClean="0"/>
              <a:t>More Quizzes </a:t>
            </a:r>
            <a:r>
              <a:rPr lang="en-US" dirty="0" smtClean="0">
                <a:hlinkClick r:id="rId5"/>
              </a:rPr>
              <a:t>http://www.learnerator.com/ap-psychology/biological-bases-of-behavior/neuroanatomy/questions/speech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a Neuron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" b="15"/>
          <a:stretch>
            <a:fillRect/>
          </a:stretch>
        </p:blipFill>
        <p:spPr>
          <a:xfrm>
            <a:off x="22202" y="1360968"/>
            <a:ext cx="9121797" cy="5016637"/>
          </a:xfrm>
        </p:spPr>
      </p:pic>
      <p:sp>
        <p:nvSpPr>
          <p:cNvPr id="5" name="TextBox 4"/>
          <p:cNvSpPr txBox="1"/>
          <p:nvPr/>
        </p:nvSpPr>
        <p:spPr>
          <a:xfrm>
            <a:off x="7752471" y="381000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hlinkClick r:id="rId3"/>
              </a:rPr>
              <a:t>Video tutorial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3148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4946" b="-8123"/>
          <a:stretch/>
        </p:blipFill>
        <p:spPr>
          <a:xfrm>
            <a:off x="304800" y="-1141117"/>
            <a:ext cx="8610600" cy="8761117"/>
          </a:xfrm>
        </p:spPr>
      </p:pic>
    </p:spTree>
    <p:extLst>
      <p:ext uri="{BB962C8B-B14F-4D97-AF65-F5344CB8AC3E}">
        <p14:creationId xmlns:p14="http://schemas.microsoft.com/office/powerpoint/2010/main" val="14829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Resting potential-positive ions on outside, negative ions on inside (waiting for </a:t>
            </a:r>
            <a:r>
              <a:rPr lang="en-US" dirty="0" smtClean="0"/>
              <a:t>impulse-PONI)</a:t>
            </a:r>
            <a:endParaRPr lang="en-US" dirty="0" smtClean="0"/>
          </a:p>
          <a:p>
            <a:r>
              <a:rPr lang="en-US" dirty="0" smtClean="0"/>
              <a:t>Action potential-brief electrical charge (impulse) traveling down an axon</a:t>
            </a:r>
          </a:p>
          <a:p>
            <a:r>
              <a:rPr lang="en-US" dirty="0" smtClean="0"/>
              <a:t>Depolarization-domino effect when positive ions come in and negative ions come out, so that impulse can travel down axon</a:t>
            </a:r>
          </a:p>
          <a:p>
            <a:r>
              <a:rPr lang="en-US" dirty="0" smtClean="0"/>
              <a:t>Refractory period-after impulse is done, ions get pumped back into place (positive outside and negative inside)</a:t>
            </a:r>
          </a:p>
          <a:p>
            <a:r>
              <a:rPr lang="en-US" dirty="0" smtClean="0"/>
              <a:t>Threshold-minimum level of intensity needed to trigger action potential</a:t>
            </a:r>
          </a:p>
          <a:p>
            <a:pPr lvl="1"/>
            <a:r>
              <a:rPr lang="en-US" dirty="0" smtClean="0"/>
              <a:t>all or nothing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01" t="-4341" r="-3598" b="-34"/>
          <a:stretch/>
        </p:blipFill>
        <p:spPr>
          <a:xfrm>
            <a:off x="-241355" y="-304800"/>
            <a:ext cx="9766355" cy="7239000"/>
          </a:xfrm>
        </p:spPr>
      </p:pic>
    </p:spTree>
    <p:extLst>
      <p:ext uri="{BB962C8B-B14F-4D97-AF65-F5344CB8AC3E}">
        <p14:creationId xmlns:p14="http://schemas.microsoft.com/office/powerpoint/2010/main" val="201524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22" r="-542"/>
          <a:stretch/>
        </p:blipFill>
        <p:spPr>
          <a:xfrm>
            <a:off x="-3429000" y="0"/>
            <a:ext cx="12809001" cy="6858000"/>
          </a:xfrm>
        </p:spPr>
      </p:pic>
      <p:sp>
        <p:nvSpPr>
          <p:cNvPr id="7" name="Rectangle 6"/>
          <p:cNvSpPr/>
          <p:nvPr/>
        </p:nvSpPr>
        <p:spPr>
          <a:xfrm>
            <a:off x="2514600" y="228600"/>
            <a:ext cx="43440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Nervous Systems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39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1" b="11869"/>
          <a:stretch/>
        </p:blipFill>
        <p:spPr>
          <a:xfrm>
            <a:off x="457200" y="-178581"/>
            <a:ext cx="8229600" cy="7222603"/>
          </a:xfrm>
        </p:spPr>
      </p:pic>
      <p:sp>
        <p:nvSpPr>
          <p:cNvPr id="5" name="Rectangle 4"/>
          <p:cNvSpPr/>
          <p:nvPr/>
        </p:nvSpPr>
        <p:spPr>
          <a:xfrm>
            <a:off x="2057400" y="-29350"/>
            <a:ext cx="446487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Endocrine System Diagram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62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331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Topics in this Unit:</vt:lpstr>
      <vt:lpstr>Resources</vt:lpstr>
      <vt:lpstr>Diagram of a Neuron</vt:lpstr>
      <vt:lpstr>PowerPoint Presentation</vt:lpstr>
      <vt:lpstr>Neuron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Definitions</vt:lpstr>
      <vt:lpstr>Types of Brain Imaging</vt:lpstr>
      <vt:lpstr>Important Psychologists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mrives</dc:creator>
  <cp:lastModifiedBy>Maria Rives</cp:lastModifiedBy>
  <cp:revision>12</cp:revision>
  <dcterms:created xsi:type="dcterms:W3CDTF">2014-04-14T19:40:44Z</dcterms:created>
  <dcterms:modified xsi:type="dcterms:W3CDTF">2015-04-07T21:06:51Z</dcterms:modified>
</cp:coreProperties>
</file>