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BF56E5E-B4EA-4B86-AB7B-421B7DEF5C9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AE7D6A2-AC64-483E-904C-1339C3F72B4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6E5E-B4EA-4B86-AB7B-421B7DEF5C9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D6A2-AC64-483E-904C-1339C3F72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6E5E-B4EA-4B86-AB7B-421B7DEF5C9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D6A2-AC64-483E-904C-1339C3F72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6E5E-B4EA-4B86-AB7B-421B7DEF5C9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D6A2-AC64-483E-904C-1339C3F72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6E5E-B4EA-4B86-AB7B-421B7DEF5C9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D6A2-AC64-483E-904C-1339C3F72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6E5E-B4EA-4B86-AB7B-421B7DEF5C9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D6A2-AC64-483E-904C-1339C3F72B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6E5E-B4EA-4B86-AB7B-421B7DEF5C9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D6A2-AC64-483E-904C-1339C3F72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6E5E-B4EA-4B86-AB7B-421B7DEF5C9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D6A2-AC64-483E-904C-1339C3F72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6E5E-B4EA-4B86-AB7B-421B7DEF5C9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D6A2-AC64-483E-904C-1339C3F72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6E5E-B4EA-4B86-AB7B-421B7DEF5C9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D6A2-AC64-483E-904C-1339C3F72B4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6E5E-B4EA-4B86-AB7B-421B7DEF5C9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D6A2-AC64-483E-904C-1339C3F72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BF56E5E-B4EA-4B86-AB7B-421B7DEF5C9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AE7D6A2-AC64-483E-904C-1339C3F72B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2.bp.blogspot.com/-UpRDpb0R3J8/UCvLvMyBlXI/AAAAAAAAJ6A/sg2T4T1WhoA/s1600/a-beautiful-mind-2001-movie-poster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vF4-C1EuJU" TargetMode="External"/><Relationship Id="rId2" Type="http://schemas.openxmlformats.org/officeDocument/2006/relationships/hyperlink" Target="https://www.youtube.com/watch?v=avbfd_OkLo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Bipolar Disorder and Schizophrenia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all factors linked to the onset of schizophrenia.</a:t>
            </a:r>
          </a:p>
          <a:p>
            <a:endParaRPr lang="en-US" dirty="0"/>
          </a:p>
          <a:p>
            <a:r>
              <a:rPr lang="en-US" dirty="0" smtClean="0"/>
              <a:t>How do depression and schizophrenia differ in terms of its causes and treatment?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/>
          <a:lstStyle/>
          <a:p>
            <a:r>
              <a:rPr lang="en-US" dirty="0" smtClean="0"/>
              <a:t>“Old Antipsychotics”</a:t>
            </a:r>
          </a:p>
          <a:p>
            <a:pPr lvl="1"/>
            <a:r>
              <a:rPr lang="en-US" dirty="0" err="1" smtClean="0"/>
              <a:t>Thorazine</a:t>
            </a:r>
            <a:r>
              <a:rPr lang="en-US" dirty="0" smtClean="0"/>
              <a:t> (chlorpromazine)</a:t>
            </a:r>
          </a:p>
          <a:p>
            <a:pPr lvl="1"/>
            <a:r>
              <a:rPr lang="en-US" dirty="0" smtClean="0"/>
              <a:t>Haldol (haloperidol)</a:t>
            </a:r>
            <a:endParaRPr lang="en-US" dirty="0"/>
          </a:p>
          <a:p>
            <a:pPr lvl="1"/>
            <a:r>
              <a:rPr lang="en-US" dirty="0" err="1" smtClean="0"/>
              <a:t>Prolixin</a:t>
            </a:r>
            <a:r>
              <a:rPr lang="en-US" dirty="0" smtClean="0"/>
              <a:t> (</a:t>
            </a:r>
            <a:r>
              <a:rPr lang="en-US" dirty="0" err="1" smtClean="0"/>
              <a:t>fluphenazine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“New Antipsychotics”</a:t>
            </a:r>
          </a:p>
          <a:p>
            <a:pPr lvl="1"/>
            <a:r>
              <a:rPr lang="en-US" dirty="0" smtClean="0"/>
              <a:t>Risperdal (</a:t>
            </a:r>
            <a:r>
              <a:rPr lang="en-US" dirty="0" err="1" smtClean="0"/>
              <a:t>risperidone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Zyprexa</a:t>
            </a:r>
            <a:r>
              <a:rPr lang="en-US" dirty="0" smtClean="0"/>
              <a:t> (olanzapine)</a:t>
            </a:r>
          </a:p>
          <a:p>
            <a:pPr lvl="1"/>
            <a:r>
              <a:rPr lang="en-US" dirty="0" err="1" smtClean="0"/>
              <a:t>Clozaril</a:t>
            </a:r>
            <a:r>
              <a:rPr lang="en-US" dirty="0" smtClean="0"/>
              <a:t> (clozapine)</a:t>
            </a:r>
          </a:p>
          <a:p>
            <a:pPr lvl="1"/>
            <a:r>
              <a:rPr lang="en-US" dirty="0" smtClean="0"/>
              <a:t>Seroquel (</a:t>
            </a:r>
            <a:r>
              <a:rPr lang="en-US" dirty="0" err="1" smtClean="0"/>
              <a:t>quetiapine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http://2.bp.blogspot.com/-UpRDpb0R3J8/UCvLvMyBlXI/AAAAAAAAJ6A/sg2T4T1WhoA/s1600/a-beautiful-mind-2001-movie-poster.jpg</a:t>
            </a:r>
            <a:endParaRPr lang="en-US" dirty="0"/>
          </a:p>
        </p:txBody>
      </p:sp>
      <p:sp>
        <p:nvSpPr>
          <p:cNvPr id="4" name="AutoShape 2"/>
          <p:cNvSpPr>
            <a:spLocks noChangeAspect="1" noChangeArrowheads="1"/>
          </p:cNvSpPr>
          <p:nvPr/>
        </p:nvSpPr>
        <p:spPr bwMode="auto">
          <a:xfrm>
            <a:off x="44434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459581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/>
          <p:cNvSpPr>
            <a:spLocks noChangeAspect="1" noChangeArrowheads="1"/>
          </p:cNvSpPr>
          <p:nvPr/>
        </p:nvSpPr>
        <p:spPr bwMode="auto">
          <a:xfrm>
            <a:off x="4748213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1143000"/>
          </a:xfrm>
        </p:spPr>
        <p:txBody>
          <a:bodyPr/>
          <a:lstStyle/>
          <a:p>
            <a:r>
              <a:rPr lang="en-US" dirty="0" smtClean="0"/>
              <a:t>Bipolar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086600" cy="4343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Characterized by alternation of hopelessness and lethargy of depression with the overexcited state of mania</a:t>
            </a:r>
          </a:p>
          <a:p>
            <a:endParaRPr lang="en-US" dirty="0"/>
          </a:p>
          <a:p>
            <a:r>
              <a:rPr lang="en-US" dirty="0" smtClean="0"/>
              <a:t>Mania Characteristics</a:t>
            </a:r>
          </a:p>
          <a:p>
            <a:pPr lvl="1"/>
            <a:r>
              <a:rPr lang="en-US" dirty="0" err="1" smtClean="0"/>
              <a:t>Overtalkative</a:t>
            </a:r>
            <a:endParaRPr lang="en-US" dirty="0" smtClean="0"/>
          </a:p>
          <a:p>
            <a:pPr lvl="1"/>
            <a:r>
              <a:rPr lang="en-US" dirty="0" smtClean="0"/>
              <a:t>Overactive</a:t>
            </a:r>
          </a:p>
          <a:p>
            <a:pPr lvl="1"/>
            <a:r>
              <a:rPr lang="en-US" dirty="0" smtClean="0"/>
              <a:t>Elated</a:t>
            </a:r>
          </a:p>
          <a:p>
            <a:pPr lvl="1"/>
            <a:r>
              <a:rPr lang="en-US" dirty="0" smtClean="0"/>
              <a:t>Little need for sleep</a:t>
            </a:r>
          </a:p>
          <a:p>
            <a:pPr lvl="1"/>
            <a:r>
              <a:rPr lang="en-US" dirty="0" smtClean="0"/>
              <a:t>Low sexual inhibition</a:t>
            </a:r>
          </a:p>
          <a:p>
            <a:pPr lvl="1"/>
            <a:r>
              <a:rPr lang="en-US" dirty="0" smtClean="0"/>
              <a:t>Require protection from their own poor judgment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7400" y="83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3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269.photobucket.com/albums/jj75/gcelliot/bipo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9342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2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shrdocs.com/pars_docs/refs/30/29905/img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2618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Bipolar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</a:t>
            </a:r>
          </a:p>
          <a:p>
            <a:pPr lvl="1"/>
            <a:r>
              <a:rPr lang="en-US" dirty="0" smtClean="0"/>
              <a:t>Genetic predisposition (runs in families)</a:t>
            </a:r>
          </a:p>
          <a:p>
            <a:pPr lvl="1"/>
            <a:r>
              <a:rPr lang="en-US" dirty="0" smtClean="0"/>
              <a:t>High heritability-80-90%</a:t>
            </a:r>
          </a:p>
          <a:p>
            <a:pPr lvl="1"/>
            <a:r>
              <a:rPr lang="en-US" dirty="0" smtClean="0"/>
              <a:t>Decreased white matter and enlarged fluid filled ventricles</a:t>
            </a:r>
          </a:p>
          <a:p>
            <a:pPr lvl="1"/>
            <a:r>
              <a:rPr lang="en-US" dirty="0" smtClean="0"/>
              <a:t>Increase in norepinephrine (mania) and decrease in norepinephrine (depression)</a:t>
            </a:r>
          </a:p>
        </p:txBody>
      </p:sp>
    </p:spTree>
    <p:extLst>
      <p:ext uri="{BB962C8B-B14F-4D97-AF65-F5344CB8AC3E}">
        <p14:creationId xmlns:p14="http://schemas.microsoft.com/office/powerpoint/2010/main" val="399306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Treatment-Bipolar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Lithium </a:t>
            </a:r>
            <a:r>
              <a:rPr lang="en-US" dirty="0"/>
              <a:t>Carbonate </a:t>
            </a:r>
            <a:r>
              <a:rPr lang="en-US" dirty="0" smtClean="0"/>
              <a:t>salt</a:t>
            </a:r>
          </a:p>
          <a:p>
            <a:endParaRPr lang="en-US" dirty="0" smtClean="0"/>
          </a:p>
          <a:p>
            <a:r>
              <a:rPr lang="en-US" dirty="0" smtClean="0"/>
              <a:t>Mood Stabilizing Drugs</a:t>
            </a:r>
            <a:endParaRPr lang="en-US" dirty="0"/>
          </a:p>
          <a:p>
            <a:pPr lvl="1"/>
            <a:r>
              <a:rPr lang="en-US" dirty="0"/>
              <a:t>Depakote (valproate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Antipsychotics (Haldol, Risperdal, etc.)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024744" cy="1143000"/>
          </a:xfrm>
        </p:spPr>
        <p:txBody>
          <a:bodyPr/>
          <a:lstStyle/>
          <a:p>
            <a:r>
              <a:rPr lang="en-US" dirty="0" smtClean="0"/>
              <a:t>Schizophrenia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77317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Characterized by</a:t>
            </a:r>
          </a:p>
          <a:p>
            <a:pPr lvl="1"/>
            <a:r>
              <a:rPr lang="en-US" dirty="0" smtClean="0"/>
              <a:t>Disturbed perceptions</a:t>
            </a:r>
          </a:p>
          <a:p>
            <a:pPr lvl="1"/>
            <a:r>
              <a:rPr lang="en-US" dirty="0" smtClean="0"/>
              <a:t>Disorganized thinking and speech</a:t>
            </a:r>
          </a:p>
          <a:p>
            <a:pPr lvl="1"/>
            <a:r>
              <a:rPr lang="en-US" dirty="0" smtClean="0"/>
              <a:t>Diminished or inappropriate emotions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822960" lvl="1" indent="-457200">
              <a:buAutoNum type="arabicPeriod"/>
            </a:pPr>
            <a:r>
              <a:rPr lang="en-US" dirty="0" smtClean="0"/>
              <a:t>Delusions</a:t>
            </a:r>
          </a:p>
          <a:p>
            <a:pPr marL="822960" lvl="1" indent="-457200">
              <a:buAutoNum type="arabicPeriod"/>
            </a:pPr>
            <a:r>
              <a:rPr lang="en-US" dirty="0" smtClean="0"/>
              <a:t>Hallucinations</a:t>
            </a:r>
          </a:p>
          <a:p>
            <a:pPr marL="822960" lvl="1" indent="-457200">
              <a:buAutoNum type="arabicPeriod"/>
            </a:pPr>
            <a:r>
              <a:rPr lang="en-US" dirty="0" smtClean="0"/>
              <a:t>Disorganized speech</a:t>
            </a:r>
          </a:p>
          <a:p>
            <a:pPr marL="822960" lvl="1" indent="-457200">
              <a:buAutoNum type="arabicPeriod"/>
            </a:pPr>
            <a:r>
              <a:rPr lang="en-US" dirty="0" smtClean="0"/>
              <a:t>Grossly disorganized or catatonic behaviors</a:t>
            </a:r>
          </a:p>
          <a:p>
            <a:pPr marL="822960" lvl="1" indent="-457200">
              <a:buAutoNum type="arabicPeriod"/>
            </a:pPr>
            <a:r>
              <a:rPr lang="en-US" dirty="0" smtClean="0"/>
              <a:t>Negative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Delusions</a:t>
            </a:r>
          </a:p>
          <a:p>
            <a:r>
              <a:rPr lang="en-US" dirty="0" smtClean="0"/>
              <a:t>Paranoid</a:t>
            </a:r>
          </a:p>
          <a:p>
            <a:r>
              <a:rPr lang="en-US" dirty="0" smtClean="0">
                <a:hlinkClick r:id="rId2"/>
              </a:rPr>
              <a:t>Word salad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Hallucinations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Affect</a:t>
            </a:r>
          </a:p>
          <a:p>
            <a:r>
              <a:rPr lang="en-US" dirty="0" smtClean="0"/>
              <a:t>Catatonia</a:t>
            </a:r>
            <a:endParaRPr lang="en-US" dirty="0"/>
          </a:p>
        </p:txBody>
      </p:sp>
      <p:pic>
        <p:nvPicPr>
          <p:cNvPr id="4098" name="Picture 2" descr="http://ts1.mm.bing.net/th?id=HN.607989003763517291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341" y="457200"/>
            <a:ext cx="285750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2.bp.blogspot.com/-UpRDpb0R3J8/UCvLvMyBlXI/AAAAAAAAJ6A/sg2T4T1WhoA/s1600/a-beautiful-mind-2001-movie-post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62200"/>
            <a:ext cx="2743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38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Dopamine</a:t>
            </a:r>
          </a:p>
          <a:p>
            <a:r>
              <a:rPr lang="en-US" dirty="0" smtClean="0"/>
              <a:t>Brain activity</a:t>
            </a:r>
          </a:p>
          <a:p>
            <a:r>
              <a:rPr lang="en-US" dirty="0" smtClean="0"/>
              <a:t>Brain changes</a:t>
            </a:r>
          </a:p>
          <a:p>
            <a:r>
              <a:rPr lang="en-US" dirty="0" smtClean="0"/>
              <a:t>Maternal virus during pregnancy</a:t>
            </a:r>
          </a:p>
          <a:p>
            <a:r>
              <a:rPr lang="en-US" dirty="0" smtClean="0"/>
              <a:t>Genetic </a:t>
            </a:r>
            <a:r>
              <a:rPr lang="en-US" dirty="0" err="1" smtClean="0"/>
              <a:t>presdisposition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08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1655</TotalTime>
  <Words>210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Bipolar Disorder and Schizophrenia</vt:lpstr>
      <vt:lpstr>Bipolar Disorder</vt:lpstr>
      <vt:lpstr>PowerPoint Presentation</vt:lpstr>
      <vt:lpstr>PowerPoint Presentation</vt:lpstr>
      <vt:lpstr>Factors Influencing Bipolar Disorder</vt:lpstr>
      <vt:lpstr>Treatment-Bipolar Disorder</vt:lpstr>
      <vt:lpstr>Schizophrenia</vt:lpstr>
      <vt:lpstr>Terms</vt:lpstr>
      <vt:lpstr>Causes</vt:lpstr>
      <vt:lpstr>Bell Work</vt:lpstr>
      <vt:lpstr>Treatment</vt:lpstr>
      <vt:lpstr>Links</vt:lpstr>
    </vt:vector>
  </TitlesOfParts>
  <Company>Cosmos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Bipolar Disorder and Schizophrenia</dc:title>
  <dc:creator>Maria Rives</dc:creator>
  <cp:lastModifiedBy>Maria Rives</cp:lastModifiedBy>
  <cp:revision>10</cp:revision>
  <dcterms:created xsi:type="dcterms:W3CDTF">2014-11-06T19:39:13Z</dcterms:created>
  <dcterms:modified xsi:type="dcterms:W3CDTF">2014-11-10T17:22:10Z</dcterms:modified>
</cp:coreProperties>
</file>