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4" r:id="rId8"/>
    <p:sldId id="265" r:id="rId9"/>
    <p:sldId id="268" r:id="rId10"/>
    <p:sldId id="269" r:id="rId11"/>
    <p:sldId id="270" r:id="rId12"/>
    <p:sldId id="261" r:id="rId13"/>
    <p:sldId id="262" r:id="rId14"/>
    <p:sldId id="266" r:id="rId15"/>
    <p:sldId id="280" r:id="rId16"/>
    <p:sldId id="267" r:id="rId17"/>
    <p:sldId id="279" r:id="rId18"/>
    <p:sldId id="271" r:id="rId19"/>
    <p:sldId id="272" r:id="rId20"/>
    <p:sldId id="273" r:id="rId21"/>
    <p:sldId id="274" r:id="rId22"/>
    <p:sldId id="275" r:id="rId23"/>
    <p:sldId id="276" r:id="rId24"/>
    <p:sldId id="277"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DA7D606-4EE2-4D81-B8A2-D87E44E49F3E}" type="datetimeFigureOut">
              <a:rPr lang="en-US" smtClean="0"/>
              <a:t>2/10/2015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26E8617-4A1D-4B86-9024-E0CD8D46F60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7D606-4EE2-4D81-B8A2-D87E44E49F3E}"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E8617-4A1D-4B86-9024-E0CD8D46F6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7D606-4EE2-4D81-B8A2-D87E44E49F3E}"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E8617-4A1D-4B86-9024-E0CD8D46F6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7D606-4EE2-4D81-B8A2-D87E44E49F3E}"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E8617-4A1D-4B86-9024-E0CD8D46F60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A7D606-4EE2-4D81-B8A2-D87E44E49F3E}"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E8617-4A1D-4B86-9024-E0CD8D46F60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A7D606-4EE2-4D81-B8A2-D87E44E49F3E}"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E8617-4A1D-4B86-9024-E0CD8D46F60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DA7D606-4EE2-4D81-B8A2-D87E44E49F3E}" type="datetimeFigureOut">
              <a:rPr lang="en-US" smtClean="0"/>
              <a:t>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6E8617-4A1D-4B86-9024-E0CD8D46F60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A7D606-4EE2-4D81-B8A2-D87E44E49F3E}" type="datetimeFigureOut">
              <a:rPr lang="en-US" smtClean="0"/>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6E8617-4A1D-4B86-9024-E0CD8D46F6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7D606-4EE2-4D81-B8A2-D87E44E49F3E}" type="datetimeFigureOut">
              <a:rPr lang="en-US" smtClean="0"/>
              <a:t>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6E8617-4A1D-4B86-9024-E0CD8D46F6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A7D606-4EE2-4D81-B8A2-D87E44E49F3E}"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E8617-4A1D-4B86-9024-E0CD8D46F60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7D606-4EE2-4D81-B8A2-D87E44E49F3E}"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26E8617-4A1D-4B86-9024-E0CD8D46F601}"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DA7D606-4EE2-4D81-B8A2-D87E44E49F3E}" type="datetimeFigureOut">
              <a:rPr lang="en-US" smtClean="0"/>
              <a:t>2/10/2015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26E8617-4A1D-4B86-9024-E0CD8D46F601}"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Intelligence Tests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19814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a:t>
            </a:r>
            <a:endParaRPr lang="en-US" dirty="0"/>
          </a:p>
        </p:txBody>
      </p:sp>
      <p:sp>
        <p:nvSpPr>
          <p:cNvPr id="3" name="Content Placeholder 2"/>
          <p:cNvSpPr>
            <a:spLocks noGrp="1"/>
          </p:cNvSpPr>
          <p:nvPr>
            <p:ph idx="1"/>
          </p:nvPr>
        </p:nvSpPr>
        <p:spPr/>
        <p:txBody>
          <a:bodyPr/>
          <a:lstStyle/>
          <a:p>
            <a:r>
              <a:rPr lang="en-US" dirty="0" smtClean="0"/>
              <a:t>All 200 of these applicants are hired and put to work selling computers.  After six months Professor John correlates the new workers’ aptitude test scores with the dollar value of the computers that each sold during the first six months on the job.  This correlation turns out to be -.21.  This finding suggests that the test may lack _______________.</a:t>
            </a:r>
          </a:p>
          <a:p>
            <a:endParaRPr lang="en-US" dirty="0"/>
          </a:p>
          <a:p>
            <a:r>
              <a:rPr lang="en-US" dirty="0" smtClean="0"/>
              <a:t>Criterion-related (predictive) validity</a:t>
            </a:r>
            <a:endParaRPr lang="en-US" dirty="0"/>
          </a:p>
        </p:txBody>
      </p:sp>
    </p:spTree>
    <p:extLst>
      <p:ext uri="{BB962C8B-B14F-4D97-AF65-F5344CB8AC3E}">
        <p14:creationId xmlns:p14="http://schemas.microsoft.com/office/powerpoint/2010/main" val="12914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a:t>
            </a:r>
            <a:endParaRPr lang="en-US" dirty="0"/>
          </a:p>
        </p:txBody>
      </p:sp>
      <p:sp>
        <p:nvSpPr>
          <p:cNvPr id="3" name="Content Placeholder 2"/>
          <p:cNvSpPr>
            <a:spLocks noGrp="1"/>
          </p:cNvSpPr>
          <p:nvPr>
            <p:ph idx="1"/>
          </p:nvPr>
        </p:nvSpPr>
        <p:spPr/>
        <p:txBody>
          <a:bodyPr/>
          <a:lstStyle/>
          <a:p>
            <a:r>
              <a:rPr lang="en-US" dirty="0" smtClean="0"/>
              <a:t>Back at the university, Professor John is teaching a course in theories of personality.  He decides to use the same midterm exam that he gave last year, even though the exam includes questions about theorists that he did not cover or assign reading on this year.  There are reasons to doubt the ___________ of Professor John’s midterm exam.</a:t>
            </a:r>
          </a:p>
          <a:p>
            <a:endParaRPr lang="en-US" dirty="0"/>
          </a:p>
          <a:p>
            <a:r>
              <a:rPr lang="en-US" dirty="0" smtClean="0"/>
              <a:t>Content validity</a:t>
            </a:r>
            <a:endParaRPr lang="en-US" dirty="0"/>
          </a:p>
        </p:txBody>
      </p:sp>
    </p:spTree>
    <p:extLst>
      <p:ext uri="{BB962C8B-B14F-4D97-AF65-F5344CB8AC3E}">
        <p14:creationId xmlns:p14="http://schemas.microsoft.com/office/powerpoint/2010/main" val="206188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 Francis Galton</a:t>
            </a:r>
            <a:endParaRPr lang="en-US" dirty="0"/>
          </a:p>
        </p:txBody>
      </p:sp>
      <p:sp>
        <p:nvSpPr>
          <p:cNvPr id="3" name="Content Placeholder 2"/>
          <p:cNvSpPr>
            <a:spLocks noGrp="1"/>
          </p:cNvSpPr>
          <p:nvPr>
            <p:ph idx="1"/>
          </p:nvPr>
        </p:nvSpPr>
        <p:spPr>
          <a:xfrm>
            <a:off x="457200" y="1935480"/>
            <a:ext cx="4191000" cy="4693920"/>
          </a:xfrm>
        </p:spPr>
        <p:txBody>
          <a:bodyPr>
            <a:normAutofit lnSpcReduction="10000"/>
          </a:bodyPr>
          <a:lstStyle/>
          <a:p>
            <a:r>
              <a:rPr lang="en-US" dirty="0" smtClean="0"/>
              <a:t>Intelligence is genetically inherited</a:t>
            </a:r>
          </a:p>
          <a:p>
            <a:endParaRPr lang="en-US" dirty="0"/>
          </a:p>
          <a:p>
            <a:r>
              <a:rPr lang="en-US" dirty="0" smtClean="0"/>
              <a:t>Nature v. nurture</a:t>
            </a:r>
          </a:p>
          <a:p>
            <a:endParaRPr lang="en-US" dirty="0"/>
          </a:p>
          <a:p>
            <a:r>
              <a:rPr lang="en-US" dirty="0" smtClean="0"/>
              <a:t>Creates an interest in the measurement of mental </a:t>
            </a:r>
            <a:r>
              <a:rPr lang="en-US" dirty="0" smtClean="0"/>
              <a:t>ability</a:t>
            </a:r>
          </a:p>
          <a:p>
            <a:endParaRPr lang="en-US" dirty="0"/>
          </a:p>
          <a:p>
            <a:r>
              <a:rPr lang="en-US" dirty="0" smtClean="0"/>
              <a:t>What did Galton’s tests lack?</a:t>
            </a:r>
            <a:endParaRPr lang="en-US" dirty="0" smtClean="0"/>
          </a:p>
        </p:txBody>
      </p:sp>
      <p:pic>
        <p:nvPicPr>
          <p:cNvPr id="2050" name="Picture 2" descr="http://ts2.mm.bing.net/th?id=HN.608042746804768326&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76400"/>
            <a:ext cx="344805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906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Alfred </a:t>
            </a:r>
            <a:r>
              <a:rPr lang="en-US" dirty="0" err="1" smtClean="0"/>
              <a:t>Binet</a:t>
            </a:r>
            <a:endParaRPr lang="en-US" dirty="0"/>
          </a:p>
        </p:txBody>
      </p:sp>
      <p:sp>
        <p:nvSpPr>
          <p:cNvPr id="3" name="Content Placeholder 2"/>
          <p:cNvSpPr>
            <a:spLocks noGrp="1"/>
          </p:cNvSpPr>
          <p:nvPr>
            <p:ph idx="1"/>
          </p:nvPr>
        </p:nvSpPr>
        <p:spPr/>
        <p:txBody>
          <a:bodyPr/>
          <a:lstStyle/>
          <a:p>
            <a:r>
              <a:rPr lang="en-US" dirty="0" smtClean="0"/>
              <a:t>French school children</a:t>
            </a:r>
          </a:p>
          <a:p>
            <a:endParaRPr lang="en-US" dirty="0"/>
          </a:p>
          <a:p>
            <a:r>
              <a:rPr lang="en-US" dirty="0" smtClean="0"/>
              <a:t>Mental age</a:t>
            </a:r>
            <a:endParaRPr lang="en-US" dirty="0"/>
          </a:p>
        </p:txBody>
      </p:sp>
      <p:pic>
        <p:nvPicPr>
          <p:cNvPr id="3074" name="Picture 2" descr="http://ts4.mm.bing.net/th?id=HN.608048424749171141&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52600"/>
            <a:ext cx="3284601"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891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a:t>
            </a:r>
            <a:r>
              <a:rPr lang="en-US" dirty="0" err="1" smtClean="0"/>
              <a:t>Terman</a:t>
            </a:r>
            <a:endParaRPr lang="en-US" dirty="0"/>
          </a:p>
        </p:txBody>
      </p:sp>
      <p:sp>
        <p:nvSpPr>
          <p:cNvPr id="3" name="Content Placeholder 2"/>
          <p:cNvSpPr>
            <a:spLocks noGrp="1"/>
          </p:cNvSpPr>
          <p:nvPr>
            <p:ph idx="1"/>
          </p:nvPr>
        </p:nvSpPr>
        <p:spPr>
          <a:xfrm>
            <a:off x="457200" y="1935480"/>
            <a:ext cx="4267200" cy="4389120"/>
          </a:xfrm>
        </p:spPr>
        <p:txBody>
          <a:bodyPr/>
          <a:lstStyle/>
          <a:p>
            <a:r>
              <a:rPr lang="en-US" dirty="0" smtClean="0"/>
              <a:t>Stanford-</a:t>
            </a:r>
            <a:r>
              <a:rPr lang="en-US" dirty="0" err="1" smtClean="0"/>
              <a:t>Binet</a:t>
            </a:r>
            <a:endParaRPr lang="en-US" dirty="0" smtClean="0"/>
          </a:p>
          <a:p>
            <a:endParaRPr lang="en-US" dirty="0"/>
          </a:p>
          <a:p>
            <a:r>
              <a:rPr lang="en-US" dirty="0" smtClean="0"/>
              <a:t>William Stern’s “intelligence quotient</a:t>
            </a:r>
            <a:r>
              <a:rPr lang="en-US" dirty="0" smtClean="0"/>
              <a:t>”</a:t>
            </a:r>
          </a:p>
          <a:p>
            <a:pPr lvl="1"/>
            <a:r>
              <a:rPr lang="en-US" dirty="0" smtClean="0"/>
              <a:t>Mental age/chronological age x 100</a:t>
            </a:r>
          </a:p>
          <a:p>
            <a:endParaRPr lang="en-US" dirty="0"/>
          </a:p>
          <a:p>
            <a:r>
              <a:rPr lang="en-US" dirty="0" err="1" smtClean="0"/>
              <a:t>Terman’s</a:t>
            </a:r>
            <a:r>
              <a:rPr lang="en-US" dirty="0" smtClean="0"/>
              <a:t> termites</a:t>
            </a:r>
            <a:endParaRPr lang="en-US" dirty="0"/>
          </a:p>
        </p:txBody>
      </p:sp>
      <p:pic>
        <p:nvPicPr>
          <p:cNvPr id="7170" name="Picture 2" descr="http://binarylabs.info/index_files/Link_1/Psychology_Timeline/images/lewis_ter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00200"/>
            <a:ext cx="3638550" cy="467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496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IQ Practice</a:t>
            </a:r>
            <a:endParaRPr lang="en-US" dirty="0"/>
          </a:p>
        </p:txBody>
      </p:sp>
      <p:sp>
        <p:nvSpPr>
          <p:cNvPr id="3" name="Content Placeholder 2"/>
          <p:cNvSpPr>
            <a:spLocks noGrp="1"/>
          </p:cNvSpPr>
          <p:nvPr>
            <p:ph idx="1"/>
          </p:nvPr>
        </p:nvSpPr>
        <p:spPr/>
        <p:txBody>
          <a:bodyPr/>
          <a:lstStyle/>
          <a:p>
            <a:r>
              <a:rPr lang="en-US" dirty="0" smtClean="0"/>
              <a:t>Mental age of 15</a:t>
            </a:r>
          </a:p>
          <a:p>
            <a:r>
              <a:rPr lang="en-US" dirty="0" smtClean="0"/>
              <a:t>Chronological age of 10</a:t>
            </a:r>
          </a:p>
          <a:p>
            <a:pPr lvl="1"/>
            <a:r>
              <a:rPr lang="en-US" dirty="0" smtClean="0"/>
              <a:t>IQ?</a:t>
            </a:r>
          </a:p>
          <a:p>
            <a:pPr lvl="1"/>
            <a:endParaRPr lang="en-US" dirty="0"/>
          </a:p>
          <a:p>
            <a:r>
              <a:rPr lang="en-US" dirty="0" smtClean="0"/>
              <a:t>Mental age of 8 </a:t>
            </a:r>
          </a:p>
          <a:p>
            <a:r>
              <a:rPr lang="en-US" dirty="0" smtClean="0"/>
              <a:t>Chronological age of 5</a:t>
            </a:r>
          </a:p>
          <a:p>
            <a:pPr lvl="1"/>
            <a:r>
              <a:rPr lang="en-US" dirty="0" smtClean="0"/>
              <a:t>IQ?</a:t>
            </a:r>
            <a:endParaRPr lang="en-US" dirty="0"/>
          </a:p>
          <a:p>
            <a:pPr lvl="1"/>
            <a:endParaRPr lang="en-US" dirty="0" smtClean="0"/>
          </a:p>
          <a:p>
            <a:pPr lvl="1"/>
            <a:endParaRPr lang="en-US" dirty="0"/>
          </a:p>
        </p:txBody>
      </p:sp>
    </p:spTree>
    <p:extLst>
      <p:ext uri="{BB962C8B-B14F-4D97-AF65-F5344CB8AC3E}">
        <p14:creationId xmlns:p14="http://schemas.microsoft.com/office/powerpoint/2010/main" val="1779386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Wechsler</a:t>
            </a:r>
            <a:endParaRPr lang="en-US" dirty="0"/>
          </a:p>
        </p:txBody>
      </p:sp>
      <p:sp>
        <p:nvSpPr>
          <p:cNvPr id="3" name="Content Placeholder 2"/>
          <p:cNvSpPr>
            <a:spLocks noGrp="1"/>
          </p:cNvSpPr>
          <p:nvPr>
            <p:ph idx="1"/>
          </p:nvPr>
        </p:nvSpPr>
        <p:spPr>
          <a:xfrm>
            <a:off x="457200" y="1935480"/>
            <a:ext cx="4191000" cy="4389120"/>
          </a:xfrm>
        </p:spPr>
        <p:txBody>
          <a:bodyPr/>
          <a:lstStyle/>
          <a:p>
            <a:r>
              <a:rPr lang="en-US" dirty="0" smtClean="0"/>
              <a:t>Wechsler Adult Intelligence Scale</a:t>
            </a:r>
          </a:p>
          <a:p>
            <a:endParaRPr lang="en-US" dirty="0"/>
          </a:p>
          <a:p>
            <a:endParaRPr lang="en-US" dirty="0" smtClean="0"/>
          </a:p>
          <a:p>
            <a:endParaRPr lang="en-US" dirty="0"/>
          </a:p>
          <a:p>
            <a:r>
              <a:rPr lang="en-US" dirty="0" smtClean="0"/>
              <a:t>Raymond Cattell</a:t>
            </a:r>
          </a:p>
          <a:p>
            <a:pPr lvl="1"/>
            <a:r>
              <a:rPr lang="en-US" dirty="0" smtClean="0"/>
              <a:t>Fluid vs. crystallized intelligence</a:t>
            </a:r>
            <a:endParaRPr lang="en-US" dirty="0"/>
          </a:p>
        </p:txBody>
      </p:sp>
      <p:pic>
        <p:nvPicPr>
          <p:cNvPr id="8194" name="Picture 2" descr="http://1.bp.blogspot.com/_rA5gQI4magc/TOAPpeAMePI/AAAAAAAACLs/qdfxz4hsURc/s1600/wechs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55420"/>
            <a:ext cx="3257550" cy="4440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625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images.flatworldknowledge.com/stangor/stangor-fig09_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10722255"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14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Check-Who is it?</a:t>
            </a:r>
            <a:endParaRPr lang="en-US" dirty="0"/>
          </a:p>
        </p:txBody>
      </p:sp>
      <p:sp>
        <p:nvSpPr>
          <p:cNvPr id="3" name="Content Placeholder 2"/>
          <p:cNvSpPr>
            <a:spLocks noGrp="1"/>
          </p:cNvSpPr>
          <p:nvPr>
            <p:ph idx="1"/>
          </p:nvPr>
        </p:nvSpPr>
        <p:spPr/>
        <p:txBody>
          <a:bodyPr/>
          <a:lstStyle/>
          <a:p>
            <a:r>
              <a:rPr lang="en-US" dirty="0" smtClean="0"/>
              <a:t>On the basis of a study of eminence and success in families, this theorist concluded that intelligence is inherited.  He also invented the concept of correlation and coined the phrase </a:t>
            </a:r>
            <a:r>
              <a:rPr lang="en-US" i="1" dirty="0" smtClean="0"/>
              <a:t>nature v. nurture</a:t>
            </a:r>
            <a:r>
              <a:rPr lang="en-US" dirty="0" smtClean="0"/>
              <a:t>.</a:t>
            </a:r>
          </a:p>
          <a:p>
            <a:endParaRPr lang="en-US" dirty="0"/>
          </a:p>
          <a:p>
            <a:endParaRPr lang="en-US" dirty="0" smtClean="0"/>
          </a:p>
          <a:p>
            <a:r>
              <a:rPr lang="en-US" dirty="0" smtClean="0"/>
              <a:t>Sir Francis Galton</a:t>
            </a:r>
            <a:endParaRPr lang="en-US" dirty="0"/>
          </a:p>
        </p:txBody>
      </p:sp>
    </p:spTree>
    <p:extLst>
      <p:ext uri="{BB962C8B-B14F-4D97-AF65-F5344CB8AC3E}">
        <p14:creationId xmlns:p14="http://schemas.microsoft.com/office/powerpoint/2010/main" val="230151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Check-Who is it?</a:t>
            </a:r>
            <a:endParaRPr lang="en-US" dirty="0"/>
          </a:p>
        </p:txBody>
      </p:sp>
      <p:sp>
        <p:nvSpPr>
          <p:cNvPr id="3" name="Content Placeholder 2"/>
          <p:cNvSpPr>
            <a:spLocks noGrp="1"/>
          </p:cNvSpPr>
          <p:nvPr>
            <p:ph idx="1"/>
          </p:nvPr>
        </p:nvSpPr>
        <p:spPr/>
        <p:txBody>
          <a:bodyPr/>
          <a:lstStyle/>
          <a:p>
            <a:r>
              <a:rPr lang="en-US" dirty="0" smtClean="0"/>
              <a:t>This person’s theory takes a cognitive approach to intelligence.  He argues that there are three key facets of human intelligence: analytical, creative, and practical intelligence.</a:t>
            </a:r>
          </a:p>
          <a:p>
            <a:endParaRPr lang="en-US" dirty="0"/>
          </a:p>
          <a:p>
            <a:endParaRPr lang="en-US" dirty="0" smtClean="0"/>
          </a:p>
          <a:p>
            <a:r>
              <a:rPr lang="en-US" dirty="0" smtClean="0"/>
              <a:t>Robert Sternberg</a:t>
            </a:r>
            <a:endParaRPr lang="en-US" dirty="0"/>
          </a:p>
        </p:txBody>
      </p:sp>
    </p:spTree>
    <p:extLst>
      <p:ext uri="{BB962C8B-B14F-4D97-AF65-F5344CB8AC3E}">
        <p14:creationId xmlns:p14="http://schemas.microsoft.com/office/powerpoint/2010/main" val="69325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Tests</a:t>
            </a:r>
            <a:endParaRPr lang="en-US" dirty="0"/>
          </a:p>
        </p:txBody>
      </p:sp>
      <p:sp>
        <p:nvSpPr>
          <p:cNvPr id="3" name="Content Placeholder 2"/>
          <p:cNvSpPr>
            <a:spLocks noGrp="1"/>
          </p:cNvSpPr>
          <p:nvPr>
            <p:ph idx="1"/>
          </p:nvPr>
        </p:nvSpPr>
        <p:spPr/>
        <p:txBody>
          <a:bodyPr/>
          <a:lstStyle/>
          <a:p>
            <a:r>
              <a:rPr lang="en-US" dirty="0" smtClean="0"/>
              <a:t>Mental abilities test</a:t>
            </a:r>
          </a:p>
          <a:p>
            <a:pPr marL="850392" lvl="1" indent="-457200">
              <a:buAutoNum type="arabicPeriod"/>
            </a:pPr>
            <a:r>
              <a:rPr lang="en-US" dirty="0" smtClean="0"/>
              <a:t>Intelligence Test</a:t>
            </a:r>
          </a:p>
          <a:p>
            <a:pPr marL="850392" lvl="1" indent="-457200">
              <a:buAutoNum type="arabicPeriod"/>
            </a:pPr>
            <a:endParaRPr lang="en-US" dirty="0"/>
          </a:p>
          <a:p>
            <a:pPr marL="850392" lvl="1" indent="-457200">
              <a:buAutoNum type="arabicPeriod"/>
            </a:pPr>
            <a:r>
              <a:rPr lang="en-US" dirty="0" smtClean="0"/>
              <a:t>Aptitude Test</a:t>
            </a:r>
          </a:p>
          <a:p>
            <a:pPr marL="850392" lvl="1" indent="-457200">
              <a:buAutoNum type="arabicPeriod"/>
            </a:pPr>
            <a:endParaRPr lang="en-US" dirty="0"/>
          </a:p>
          <a:p>
            <a:pPr marL="850392" lvl="1" indent="-457200">
              <a:buAutoNum type="arabicPeriod"/>
            </a:pPr>
            <a:r>
              <a:rPr lang="en-US" dirty="0" smtClean="0"/>
              <a:t>Achievement Test</a:t>
            </a:r>
          </a:p>
          <a:p>
            <a:pPr marL="850392" lvl="1" indent="-457200">
              <a:buAutoNum type="arabicPeriod"/>
            </a:pPr>
            <a:endParaRPr lang="en-US" dirty="0"/>
          </a:p>
          <a:p>
            <a:pPr marL="393192" lvl="1" indent="0">
              <a:buNone/>
            </a:pPr>
            <a:endParaRPr lang="en-US" dirty="0" smtClean="0"/>
          </a:p>
          <a:p>
            <a:pPr marL="393192" lvl="1" indent="0">
              <a:buNone/>
            </a:pPr>
            <a:r>
              <a:rPr lang="en-US" dirty="0" smtClean="0"/>
              <a:t>What do you think it means when we say that the STAAR test is standardized??</a:t>
            </a:r>
          </a:p>
        </p:txBody>
      </p:sp>
    </p:spTree>
    <p:extLst>
      <p:ext uri="{BB962C8B-B14F-4D97-AF65-F5344CB8AC3E}">
        <p14:creationId xmlns:p14="http://schemas.microsoft.com/office/powerpoint/2010/main" val="150244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Check-Who is it?</a:t>
            </a:r>
            <a:endParaRPr lang="en-US" dirty="0"/>
          </a:p>
        </p:txBody>
      </p:sp>
      <p:sp>
        <p:nvSpPr>
          <p:cNvPr id="3" name="Content Placeholder 2"/>
          <p:cNvSpPr>
            <a:spLocks noGrp="1"/>
          </p:cNvSpPr>
          <p:nvPr>
            <p:ph idx="1"/>
          </p:nvPr>
        </p:nvSpPr>
        <p:spPr/>
        <p:txBody>
          <a:bodyPr/>
          <a:lstStyle/>
          <a:p>
            <a:r>
              <a:rPr lang="en-US" dirty="0" smtClean="0"/>
              <a:t>This psychologist developed the Stanford-</a:t>
            </a:r>
            <a:r>
              <a:rPr lang="en-US" dirty="0" err="1" smtClean="0"/>
              <a:t>Binet</a:t>
            </a:r>
            <a:r>
              <a:rPr lang="en-US" dirty="0" smtClean="0"/>
              <a:t> Intelligence Scale, which originally described children’s scores in terms of an intelligence quotient.</a:t>
            </a:r>
          </a:p>
          <a:p>
            <a:endParaRPr lang="en-US" dirty="0"/>
          </a:p>
          <a:p>
            <a:endParaRPr lang="en-US" dirty="0" smtClean="0"/>
          </a:p>
          <a:p>
            <a:r>
              <a:rPr lang="en-US" dirty="0" smtClean="0"/>
              <a:t>Lewis </a:t>
            </a:r>
            <a:r>
              <a:rPr lang="en-US" dirty="0" err="1" smtClean="0"/>
              <a:t>Terman</a:t>
            </a:r>
            <a:endParaRPr lang="en-US" dirty="0"/>
          </a:p>
        </p:txBody>
      </p:sp>
    </p:spTree>
    <p:extLst>
      <p:ext uri="{BB962C8B-B14F-4D97-AF65-F5344CB8AC3E}">
        <p14:creationId xmlns:p14="http://schemas.microsoft.com/office/powerpoint/2010/main" val="294832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Check-Who is it?</a:t>
            </a:r>
            <a:endParaRPr lang="en-US" dirty="0"/>
          </a:p>
        </p:txBody>
      </p:sp>
      <p:sp>
        <p:nvSpPr>
          <p:cNvPr id="3" name="Content Placeholder 2"/>
          <p:cNvSpPr>
            <a:spLocks noGrp="1"/>
          </p:cNvSpPr>
          <p:nvPr>
            <p:ph idx="1"/>
          </p:nvPr>
        </p:nvSpPr>
        <p:spPr/>
        <p:txBody>
          <a:bodyPr/>
          <a:lstStyle/>
          <a:p>
            <a:r>
              <a:rPr lang="en-US" dirty="0" smtClean="0"/>
              <a:t>This French psychologist devised the first successful intelligence test, which expressed a child’s score in terms of mental age.</a:t>
            </a:r>
          </a:p>
          <a:p>
            <a:endParaRPr lang="en-US" dirty="0"/>
          </a:p>
          <a:p>
            <a:endParaRPr lang="en-US" dirty="0" smtClean="0"/>
          </a:p>
          <a:p>
            <a:r>
              <a:rPr lang="en-US" dirty="0" smtClean="0"/>
              <a:t>Alfred </a:t>
            </a:r>
            <a:r>
              <a:rPr lang="en-US" dirty="0" err="1" smtClean="0"/>
              <a:t>Binet</a:t>
            </a:r>
            <a:endParaRPr lang="en-US" dirty="0"/>
          </a:p>
        </p:txBody>
      </p:sp>
    </p:spTree>
    <p:extLst>
      <p:ext uri="{BB962C8B-B14F-4D97-AF65-F5344CB8AC3E}">
        <p14:creationId xmlns:p14="http://schemas.microsoft.com/office/powerpoint/2010/main" val="91420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Check-Who is it?</a:t>
            </a:r>
            <a:endParaRPr lang="en-US" dirty="0"/>
          </a:p>
        </p:txBody>
      </p:sp>
      <p:sp>
        <p:nvSpPr>
          <p:cNvPr id="3" name="Content Placeholder 2"/>
          <p:cNvSpPr>
            <a:spLocks noGrp="1"/>
          </p:cNvSpPr>
          <p:nvPr>
            <p:ph idx="1"/>
          </p:nvPr>
        </p:nvSpPr>
        <p:spPr/>
        <p:txBody>
          <a:bodyPr/>
          <a:lstStyle/>
          <a:p>
            <a:r>
              <a:rPr lang="en-US" dirty="0" smtClean="0"/>
              <a:t>This person developed the first influential intelligence test designed specifically for adults. He also discarded the intelligence quotient in favor of a scoring scheme based on the normal distribution.</a:t>
            </a:r>
          </a:p>
          <a:p>
            <a:endParaRPr lang="en-US" dirty="0"/>
          </a:p>
          <a:p>
            <a:endParaRPr lang="en-US" dirty="0" smtClean="0"/>
          </a:p>
          <a:p>
            <a:r>
              <a:rPr lang="en-US" dirty="0" smtClean="0"/>
              <a:t>David Wechsler</a:t>
            </a:r>
            <a:endParaRPr lang="en-US" dirty="0"/>
          </a:p>
        </p:txBody>
      </p:sp>
    </p:spTree>
    <p:extLst>
      <p:ext uri="{BB962C8B-B14F-4D97-AF65-F5344CB8AC3E}">
        <p14:creationId xmlns:p14="http://schemas.microsoft.com/office/powerpoint/2010/main" val="43801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Check-Who is it?</a:t>
            </a:r>
            <a:endParaRPr lang="en-US" dirty="0"/>
          </a:p>
        </p:txBody>
      </p:sp>
      <p:sp>
        <p:nvSpPr>
          <p:cNvPr id="3" name="Content Placeholder 2"/>
          <p:cNvSpPr>
            <a:spLocks noGrp="1"/>
          </p:cNvSpPr>
          <p:nvPr>
            <p:ph idx="1"/>
          </p:nvPr>
        </p:nvSpPr>
        <p:spPr/>
        <p:txBody>
          <a:bodyPr/>
          <a:lstStyle/>
          <a:p>
            <a:r>
              <a:rPr lang="en-US" dirty="0" smtClean="0"/>
              <a:t>His research helped lend support to the idea of fluid intelligence and crystalized intelligence as sub-divisions of </a:t>
            </a:r>
            <a:r>
              <a:rPr lang="en-US" i="1" dirty="0" smtClean="0"/>
              <a:t>g</a:t>
            </a:r>
            <a:r>
              <a:rPr lang="en-US" dirty="0" smtClean="0"/>
              <a:t>.</a:t>
            </a:r>
          </a:p>
          <a:p>
            <a:endParaRPr lang="en-US" dirty="0"/>
          </a:p>
          <a:p>
            <a:r>
              <a:rPr lang="en-US" dirty="0" smtClean="0"/>
              <a:t>Raymond Cattell </a:t>
            </a:r>
            <a:endParaRPr lang="en-US" dirty="0"/>
          </a:p>
        </p:txBody>
      </p:sp>
    </p:spTree>
    <p:extLst>
      <p:ext uri="{BB962C8B-B14F-4D97-AF65-F5344CB8AC3E}">
        <p14:creationId xmlns:p14="http://schemas.microsoft.com/office/powerpoint/2010/main" val="311921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Check-Who is it?</a:t>
            </a:r>
            <a:endParaRPr lang="en-US" dirty="0"/>
          </a:p>
        </p:txBody>
      </p:sp>
      <p:sp>
        <p:nvSpPr>
          <p:cNvPr id="3" name="Content Placeholder 2"/>
          <p:cNvSpPr>
            <a:spLocks noGrp="1"/>
          </p:cNvSpPr>
          <p:nvPr>
            <p:ph idx="1"/>
          </p:nvPr>
        </p:nvSpPr>
        <p:spPr/>
        <p:txBody>
          <a:bodyPr/>
          <a:lstStyle/>
          <a:p>
            <a:r>
              <a:rPr lang="en-US" dirty="0" smtClean="0"/>
              <a:t>This theorist argued that there are eight types of intelligence.</a:t>
            </a:r>
          </a:p>
          <a:p>
            <a:endParaRPr lang="en-US" dirty="0"/>
          </a:p>
          <a:p>
            <a:endParaRPr lang="en-US" dirty="0" smtClean="0"/>
          </a:p>
          <a:p>
            <a:r>
              <a:rPr lang="en-US" dirty="0" smtClean="0"/>
              <a:t>Howard Gardner</a:t>
            </a:r>
            <a:endParaRPr lang="en-US" dirty="0"/>
          </a:p>
        </p:txBody>
      </p:sp>
    </p:spTree>
    <p:extLst>
      <p:ext uri="{BB962C8B-B14F-4D97-AF65-F5344CB8AC3E}">
        <p14:creationId xmlns:p14="http://schemas.microsoft.com/office/powerpoint/2010/main" val="39675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Check-Who is it?</a:t>
            </a:r>
            <a:endParaRPr lang="en-US" dirty="0"/>
          </a:p>
        </p:txBody>
      </p:sp>
      <p:sp>
        <p:nvSpPr>
          <p:cNvPr id="3" name="Content Placeholder 2"/>
          <p:cNvSpPr>
            <a:spLocks noGrp="1"/>
          </p:cNvSpPr>
          <p:nvPr>
            <p:ph idx="1"/>
          </p:nvPr>
        </p:nvSpPr>
        <p:spPr/>
        <p:txBody>
          <a:bodyPr/>
          <a:lstStyle/>
          <a:p>
            <a:r>
              <a:rPr lang="en-US" dirty="0" smtClean="0"/>
              <a:t>This theorist concluded that all cognitive abilities share an important core factor. He labeled this factor </a:t>
            </a:r>
            <a:r>
              <a:rPr lang="en-US" i="1" dirty="0" smtClean="0"/>
              <a:t>g</a:t>
            </a:r>
            <a:r>
              <a:rPr lang="en-US" dirty="0" smtClean="0"/>
              <a:t> for general mental ability.</a:t>
            </a:r>
          </a:p>
          <a:p>
            <a:endParaRPr lang="en-US" dirty="0"/>
          </a:p>
          <a:p>
            <a:endParaRPr lang="en-US" dirty="0" smtClean="0"/>
          </a:p>
          <a:p>
            <a:r>
              <a:rPr lang="en-US" dirty="0" smtClean="0"/>
              <a:t>Charles Spearman</a:t>
            </a:r>
            <a:endParaRPr lang="en-US" dirty="0"/>
          </a:p>
        </p:txBody>
      </p:sp>
    </p:spTree>
    <p:extLst>
      <p:ext uri="{BB962C8B-B14F-4D97-AF65-F5344CB8AC3E}">
        <p14:creationId xmlns:p14="http://schemas.microsoft.com/office/powerpoint/2010/main" val="240120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Standardization</a:t>
            </a:r>
            <a:endParaRPr lang="en-US" dirty="0"/>
          </a:p>
        </p:txBody>
      </p:sp>
      <p:sp>
        <p:nvSpPr>
          <p:cNvPr id="3" name="Content Placeholder 2"/>
          <p:cNvSpPr>
            <a:spLocks noGrp="1"/>
          </p:cNvSpPr>
          <p:nvPr>
            <p:ph idx="1"/>
          </p:nvPr>
        </p:nvSpPr>
        <p:spPr/>
        <p:txBody>
          <a:bodyPr/>
          <a:lstStyle/>
          <a:p>
            <a:r>
              <a:rPr lang="en-US" dirty="0" smtClean="0"/>
              <a:t>Uniform procedures</a:t>
            </a:r>
          </a:p>
          <a:p>
            <a:pPr marL="0" indent="0">
              <a:buNone/>
            </a:pPr>
            <a:endParaRPr lang="en-US" dirty="0" smtClean="0"/>
          </a:p>
          <a:p>
            <a:r>
              <a:rPr lang="en-US" dirty="0" smtClean="0"/>
              <a:t>Norms</a:t>
            </a:r>
            <a:endParaRPr lang="en-US" dirty="0"/>
          </a:p>
        </p:txBody>
      </p:sp>
      <p:pic>
        <p:nvPicPr>
          <p:cNvPr id="1026" name="Picture 2" descr="http://images.flatworldknowledge.com/stangor/stangor-fig09_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97710"/>
            <a:ext cx="8014121" cy="336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370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Reliability</a:t>
            </a:r>
            <a:endParaRPr lang="en-US" dirty="0"/>
          </a:p>
        </p:txBody>
      </p:sp>
      <p:sp>
        <p:nvSpPr>
          <p:cNvPr id="3" name="Content Placeholder 2"/>
          <p:cNvSpPr>
            <a:spLocks noGrp="1"/>
          </p:cNvSpPr>
          <p:nvPr>
            <p:ph idx="1"/>
          </p:nvPr>
        </p:nvSpPr>
        <p:spPr>
          <a:xfrm>
            <a:off x="339436" y="1463039"/>
            <a:ext cx="8229600" cy="4389120"/>
          </a:xfrm>
        </p:spPr>
        <p:txBody>
          <a:bodyPr/>
          <a:lstStyle/>
          <a:p>
            <a:r>
              <a:rPr lang="en-US" dirty="0" smtClean="0"/>
              <a:t>Consistency</a:t>
            </a:r>
          </a:p>
          <a:p>
            <a:endParaRPr lang="en-US" dirty="0"/>
          </a:p>
          <a:p>
            <a:r>
              <a:rPr lang="en-US" dirty="0" smtClean="0"/>
              <a:t>Test-retest</a:t>
            </a:r>
          </a:p>
          <a:p>
            <a:endParaRPr lang="en-US" dirty="0"/>
          </a:p>
          <a:p>
            <a:r>
              <a:rPr lang="en-US" dirty="0" smtClean="0"/>
              <a:t>Split-half/split-test</a:t>
            </a:r>
          </a:p>
        </p:txBody>
      </p:sp>
      <p:pic>
        <p:nvPicPr>
          <p:cNvPr id="4098" name="Picture 2" descr="http://korbedpsych.com/Images/Reliabi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609600"/>
            <a:ext cx="5638800" cy="26360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653790" y="1949681"/>
            <a:ext cx="2903220" cy="6858000"/>
          </a:xfrm>
          <a:prstGeom prst="rect">
            <a:avLst/>
          </a:prstGeom>
        </p:spPr>
      </p:pic>
    </p:spTree>
    <p:extLst>
      <p:ext uri="{BB962C8B-B14F-4D97-AF65-F5344CB8AC3E}">
        <p14:creationId xmlns:p14="http://schemas.microsoft.com/office/powerpoint/2010/main" val="1258176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a:t>
            </a:r>
            <a:endParaRPr lang="en-US" dirty="0"/>
          </a:p>
        </p:txBody>
      </p:sp>
      <p:sp>
        <p:nvSpPr>
          <p:cNvPr id="3" name="Content Placeholder 2"/>
          <p:cNvSpPr>
            <a:spLocks noGrp="1"/>
          </p:cNvSpPr>
          <p:nvPr>
            <p:ph idx="1"/>
          </p:nvPr>
        </p:nvSpPr>
        <p:spPr/>
        <p:txBody>
          <a:bodyPr/>
          <a:lstStyle/>
          <a:p>
            <a:r>
              <a:rPr lang="en-US" dirty="0" smtClean="0"/>
              <a:t>Measures what is supposed to be measured</a:t>
            </a:r>
          </a:p>
          <a:p>
            <a:endParaRPr lang="en-US" dirty="0"/>
          </a:p>
        </p:txBody>
      </p:sp>
      <p:pic>
        <p:nvPicPr>
          <p:cNvPr id="5122" name="Picture 2" descr="http://korbedpsych.com/Images/Valid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81745"/>
            <a:ext cx="8116888" cy="346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867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Validity</a:t>
            </a:r>
            <a:endParaRPr lang="en-US" dirty="0"/>
          </a:p>
        </p:txBody>
      </p:sp>
      <p:sp>
        <p:nvSpPr>
          <p:cNvPr id="3" name="Content Placeholder 2"/>
          <p:cNvSpPr>
            <a:spLocks noGrp="1"/>
          </p:cNvSpPr>
          <p:nvPr>
            <p:ph idx="1"/>
          </p:nvPr>
        </p:nvSpPr>
        <p:spPr/>
        <p:txBody>
          <a:bodyPr/>
          <a:lstStyle/>
          <a:p>
            <a:endParaRPr lang="en-US"/>
          </a:p>
        </p:txBody>
      </p:sp>
      <p:pic>
        <p:nvPicPr>
          <p:cNvPr id="6146" name="Picture 2" descr="http://ts1.mm.bing.net/th?id=HN.608026644966671411&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971800"/>
            <a:ext cx="4589318" cy="30289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advancedphotoshop.co.uk/users/17340/thm1024/physics_by_drfrankend3fi2p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184" y="1676400"/>
            <a:ext cx="4099693"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555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Criterion-Related Validity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806162" y="-367761"/>
            <a:ext cx="3516597" cy="8214520"/>
          </a:xfrm>
        </p:spPr>
      </p:pic>
    </p:spTree>
    <p:extLst>
      <p:ext uri="{BB962C8B-B14F-4D97-AF65-F5344CB8AC3E}">
        <p14:creationId xmlns:p14="http://schemas.microsoft.com/office/powerpoint/2010/main" val="2779381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 Validity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068259" y="1016540"/>
            <a:ext cx="4992401" cy="6690518"/>
          </a:xfrm>
        </p:spPr>
      </p:pic>
    </p:spTree>
    <p:extLst>
      <p:ext uri="{BB962C8B-B14F-4D97-AF65-F5344CB8AC3E}">
        <p14:creationId xmlns:p14="http://schemas.microsoft.com/office/powerpoint/2010/main" val="3992971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a:t>
            </a:r>
            <a:endParaRPr lang="en-US" dirty="0"/>
          </a:p>
        </p:txBody>
      </p:sp>
      <p:sp>
        <p:nvSpPr>
          <p:cNvPr id="3" name="Content Placeholder 2"/>
          <p:cNvSpPr>
            <a:spLocks noGrp="1"/>
          </p:cNvSpPr>
          <p:nvPr>
            <p:ph idx="1"/>
          </p:nvPr>
        </p:nvSpPr>
        <p:spPr/>
        <p:txBody>
          <a:bodyPr/>
          <a:lstStyle/>
          <a:p>
            <a:r>
              <a:rPr lang="en-US" dirty="0" smtClean="0"/>
              <a:t>At the request of the </a:t>
            </a:r>
            <a:r>
              <a:rPr lang="en-US" dirty="0" err="1" smtClean="0"/>
              <a:t>HiTech</a:t>
            </a:r>
            <a:r>
              <a:rPr lang="en-US" dirty="0" smtClean="0"/>
              <a:t> computer store chain, Professor John develops a test to measure aptitude for selling computers.  Two hundred applicants for sales jobs at </a:t>
            </a:r>
            <a:r>
              <a:rPr lang="en-US" dirty="0" err="1" smtClean="0"/>
              <a:t>HiTech</a:t>
            </a:r>
            <a:r>
              <a:rPr lang="en-US" dirty="0" smtClean="0"/>
              <a:t> stores are asked to take the test on two occasions, a few weeks apart.  A correlation of + .82 is found between the applicants’ scores on the two administrations o f the test.  This, the test appears to possess reasonable ____________.</a:t>
            </a:r>
          </a:p>
          <a:p>
            <a:endParaRPr lang="en-US" dirty="0"/>
          </a:p>
          <a:p>
            <a:r>
              <a:rPr lang="en-US" dirty="0" smtClean="0"/>
              <a:t>Test-retest reliability</a:t>
            </a:r>
            <a:endParaRPr lang="en-US" dirty="0"/>
          </a:p>
        </p:txBody>
      </p:sp>
    </p:spTree>
    <p:extLst>
      <p:ext uri="{BB962C8B-B14F-4D97-AF65-F5344CB8AC3E}">
        <p14:creationId xmlns:p14="http://schemas.microsoft.com/office/powerpoint/2010/main" val="404428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225</TotalTime>
  <Words>592</Words>
  <Application>Microsoft Office PowerPoint</Application>
  <PresentationFormat>On-screen Show (4:3)</PresentationFormat>
  <Paragraphs>111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Intelligence Tests</vt:lpstr>
      <vt:lpstr>Psychological Tests</vt:lpstr>
      <vt:lpstr>Standardization</vt:lpstr>
      <vt:lpstr>Reliability</vt:lpstr>
      <vt:lpstr>Validity</vt:lpstr>
      <vt:lpstr>Content Validity</vt:lpstr>
      <vt:lpstr>Criterion-Related Validity</vt:lpstr>
      <vt:lpstr>Construct Validity</vt:lpstr>
      <vt:lpstr>Check</vt:lpstr>
      <vt:lpstr>Check</vt:lpstr>
      <vt:lpstr>Check</vt:lpstr>
      <vt:lpstr>Sir Francis Galton</vt:lpstr>
      <vt:lpstr>Alfred Binet</vt:lpstr>
      <vt:lpstr>Lewis Terman</vt:lpstr>
      <vt:lpstr>IQ Practice</vt:lpstr>
      <vt:lpstr>David Wechsler</vt:lpstr>
      <vt:lpstr>PowerPoint Presentation</vt:lpstr>
      <vt:lpstr>Check-Who is it?</vt:lpstr>
      <vt:lpstr>Check-Who is it?</vt:lpstr>
      <vt:lpstr>Check-Who is it?</vt:lpstr>
      <vt:lpstr>Check-Who is it?</vt:lpstr>
      <vt:lpstr>Check-Who is it?</vt:lpstr>
      <vt:lpstr>Check-Who is it?</vt:lpstr>
      <vt:lpstr>Check-Who is it?</vt:lpstr>
      <vt:lpstr>Check-Who is it?</vt:lpstr>
    </vt:vector>
  </TitlesOfParts>
  <Company>Cosmos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Intelligence Tests</dc:title>
  <dc:creator>Maria Rives</dc:creator>
  <cp:lastModifiedBy>Maria Rives</cp:lastModifiedBy>
  <cp:revision>7</cp:revision>
  <dcterms:created xsi:type="dcterms:W3CDTF">2015-02-09T21:27:07Z</dcterms:created>
  <dcterms:modified xsi:type="dcterms:W3CDTF">2015-02-10T16:13:39Z</dcterms:modified>
</cp:coreProperties>
</file>