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86A01C-D0A6-4A78-AF2C-5EF0116043A6}" type="doc">
      <dgm:prSet loTypeId="urn:microsoft.com/office/officeart/2005/8/layout/process1" loCatId="process" qsTypeId="urn:microsoft.com/office/officeart/2005/8/quickstyle/simple1" qsCatId="simple" csTypeId="urn:microsoft.com/office/officeart/2005/8/colors/accent1_2" csCatId="accent1" phldr="1"/>
      <dgm:spPr/>
    </dgm:pt>
    <dgm:pt modelId="{19A2FF86-DDB8-4333-8C56-6DFF1839C2AB}">
      <dgm:prSet phldrT="[Text]"/>
      <dgm:spPr/>
      <dgm:t>
        <a:bodyPr/>
        <a:lstStyle/>
        <a:p>
          <a:r>
            <a:rPr lang="en-US" dirty="0" smtClean="0"/>
            <a:t>Alienation</a:t>
          </a:r>
        </a:p>
        <a:p>
          <a:r>
            <a:rPr lang="en-US" dirty="0" smtClean="0"/>
            <a:t>(trephination, exorcism, etc.) </a:t>
          </a:r>
          <a:endParaRPr lang="en-US" dirty="0"/>
        </a:p>
      </dgm:t>
    </dgm:pt>
    <dgm:pt modelId="{BC3CBD31-78FC-44F1-BF49-B143C72F00AC}" type="parTrans" cxnId="{07991E03-3585-443C-8C85-BA6E3DDB8F99}">
      <dgm:prSet/>
      <dgm:spPr/>
      <dgm:t>
        <a:bodyPr/>
        <a:lstStyle/>
        <a:p>
          <a:endParaRPr lang="en-US"/>
        </a:p>
      </dgm:t>
    </dgm:pt>
    <dgm:pt modelId="{F5E9EC2B-7636-4FAA-9052-FAFA99A54DE1}" type="sibTrans" cxnId="{07991E03-3585-443C-8C85-BA6E3DDB8F99}">
      <dgm:prSet/>
      <dgm:spPr/>
      <dgm:t>
        <a:bodyPr/>
        <a:lstStyle/>
        <a:p>
          <a:endParaRPr lang="en-US"/>
        </a:p>
      </dgm:t>
    </dgm:pt>
    <dgm:pt modelId="{492DE9BB-9368-4ADA-A094-4A6B70B95F3D}">
      <dgm:prSet phldrT="[Text]"/>
      <dgm:spPr/>
      <dgm:t>
        <a:bodyPr/>
        <a:lstStyle/>
        <a:p>
          <a:r>
            <a:rPr lang="en-US" dirty="0" smtClean="0"/>
            <a:t>Medical Model</a:t>
          </a:r>
          <a:endParaRPr lang="en-US" dirty="0"/>
        </a:p>
      </dgm:t>
    </dgm:pt>
    <dgm:pt modelId="{E2CA6C3F-33A5-4E97-A979-D871F9670DBA}" type="parTrans" cxnId="{450367E7-6980-4324-9B51-6E2A51110E12}">
      <dgm:prSet/>
      <dgm:spPr/>
      <dgm:t>
        <a:bodyPr/>
        <a:lstStyle/>
        <a:p>
          <a:endParaRPr lang="en-US"/>
        </a:p>
      </dgm:t>
    </dgm:pt>
    <dgm:pt modelId="{A0A75847-D4EB-4554-94D0-78BF0C7234AB}" type="sibTrans" cxnId="{450367E7-6980-4324-9B51-6E2A51110E12}">
      <dgm:prSet/>
      <dgm:spPr/>
      <dgm:t>
        <a:bodyPr/>
        <a:lstStyle/>
        <a:p>
          <a:endParaRPr lang="en-US"/>
        </a:p>
      </dgm:t>
    </dgm:pt>
    <dgm:pt modelId="{1CE3E26D-ECAB-4D15-AF8B-D4E7F70154BB}">
      <dgm:prSet phldrT="[Text]"/>
      <dgm:spPr/>
      <dgm:t>
        <a:bodyPr/>
        <a:lstStyle/>
        <a:p>
          <a:r>
            <a:rPr lang="en-US" dirty="0" err="1" smtClean="0"/>
            <a:t>Biopsychosocial</a:t>
          </a:r>
          <a:r>
            <a:rPr lang="en-US" dirty="0" smtClean="0"/>
            <a:t> Approach </a:t>
          </a:r>
          <a:endParaRPr lang="en-US" dirty="0"/>
        </a:p>
      </dgm:t>
    </dgm:pt>
    <dgm:pt modelId="{D4D31215-D574-4419-9B58-A9363716B00E}" type="parTrans" cxnId="{44ADBF92-36FB-46E7-B512-2758D7C8DCC8}">
      <dgm:prSet/>
      <dgm:spPr/>
      <dgm:t>
        <a:bodyPr/>
        <a:lstStyle/>
        <a:p>
          <a:endParaRPr lang="en-US"/>
        </a:p>
      </dgm:t>
    </dgm:pt>
    <dgm:pt modelId="{381D64C4-E363-489D-892E-C86D1141CF97}" type="sibTrans" cxnId="{44ADBF92-36FB-46E7-B512-2758D7C8DCC8}">
      <dgm:prSet/>
      <dgm:spPr/>
      <dgm:t>
        <a:bodyPr/>
        <a:lstStyle/>
        <a:p>
          <a:endParaRPr lang="en-US"/>
        </a:p>
      </dgm:t>
    </dgm:pt>
    <dgm:pt modelId="{A241504A-75FB-43BB-9B38-2B21352F586D}" type="pres">
      <dgm:prSet presAssocID="{0186A01C-D0A6-4A78-AF2C-5EF0116043A6}" presName="Name0" presStyleCnt="0">
        <dgm:presLayoutVars>
          <dgm:dir/>
          <dgm:resizeHandles val="exact"/>
        </dgm:presLayoutVars>
      </dgm:prSet>
      <dgm:spPr/>
    </dgm:pt>
    <dgm:pt modelId="{AA32D1C1-0D57-4B10-BC05-0844E3D253FF}" type="pres">
      <dgm:prSet presAssocID="{19A2FF86-DDB8-4333-8C56-6DFF1839C2AB}" presName="node" presStyleLbl="node1" presStyleIdx="0" presStyleCnt="3" custLinFactY="-15093" custLinFactNeighborX="-495" custLinFactNeighborY="-100000">
        <dgm:presLayoutVars>
          <dgm:bulletEnabled val="1"/>
        </dgm:presLayoutVars>
      </dgm:prSet>
      <dgm:spPr/>
      <dgm:t>
        <a:bodyPr/>
        <a:lstStyle/>
        <a:p>
          <a:endParaRPr lang="en-US"/>
        </a:p>
      </dgm:t>
    </dgm:pt>
    <dgm:pt modelId="{6623EC36-367D-4006-B81D-B5D280EBDA54}" type="pres">
      <dgm:prSet presAssocID="{F5E9EC2B-7636-4FAA-9052-FAFA99A54DE1}" presName="sibTrans" presStyleLbl="sibTrans2D1" presStyleIdx="0" presStyleCnt="2"/>
      <dgm:spPr/>
    </dgm:pt>
    <dgm:pt modelId="{7F2CF85F-C9D9-4AC2-A1CC-334E38C9DAD3}" type="pres">
      <dgm:prSet presAssocID="{F5E9EC2B-7636-4FAA-9052-FAFA99A54DE1}" presName="connectorText" presStyleLbl="sibTrans2D1" presStyleIdx="0" presStyleCnt="2"/>
      <dgm:spPr/>
    </dgm:pt>
    <dgm:pt modelId="{D178E596-A448-4F9E-A905-C345CEA09BCB}" type="pres">
      <dgm:prSet presAssocID="{492DE9BB-9368-4ADA-A094-4A6B70B95F3D}" presName="node" presStyleLbl="node1" presStyleIdx="1" presStyleCnt="3" custLinFactY="-9408" custLinFactNeighborX="-866" custLinFactNeighborY="-100000">
        <dgm:presLayoutVars>
          <dgm:bulletEnabled val="1"/>
        </dgm:presLayoutVars>
      </dgm:prSet>
      <dgm:spPr/>
    </dgm:pt>
    <dgm:pt modelId="{8A1F9B1B-FD48-4EF1-B5D1-1297C2034541}" type="pres">
      <dgm:prSet presAssocID="{A0A75847-D4EB-4554-94D0-78BF0C7234AB}" presName="sibTrans" presStyleLbl="sibTrans2D1" presStyleIdx="1" presStyleCnt="2"/>
      <dgm:spPr/>
    </dgm:pt>
    <dgm:pt modelId="{DE9B9622-8A16-42C7-8A53-8C2D8FA19035}" type="pres">
      <dgm:prSet presAssocID="{A0A75847-D4EB-4554-94D0-78BF0C7234AB}" presName="connectorText" presStyleLbl="sibTrans2D1" presStyleIdx="1" presStyleCnt="2"/>
      <dgm:spPr/>
    </dgm:pt>
    <dgm:pt modelId="{4108D656-97AD-4ED0-ACD7-10AF9EFE6222}" type="pres">
      <dgm:prSet presAssocID="{1CE3E26D-ECAB-4D15-AF8B-D4E7F70154BB}" presName="node" presStyleLbl="node1" presStyleIdx="2" presStyleCnt="3" custLinFactNeighborX="-2873" custLinFactNeighborY="-98038">
        <dgm:presLayoutVars>
          <dgm:bulletEnabled val="1"/>
        </dgm:presLayoutVars>
      </dgm:prSet>
      <dgm:spPr/>
      <dgm:t>
        <a:bodyPr/>
        <a:lstStyle/>
        <a:p>
          <a:endParaRPr lang="en-US"/>
        </a:p>
      </dgm:t>
    </dgm:pt>
  </dgm:ptLst>
  <dgm:cxnLst>
    <dgm:cxn modelId="{F5EEE9CD-3B42-473C-BDEC-FBD8337955F8}" type="presOf" srcId="{F5E9EC2B-7636-4FAA-9052-FAFA99A54DE1}" destId="{6623EC36-367D-4006-B81D-B5D280EBDA54}" srcOrd="0" destOrd="0" presId="urn:microsoft.com/office/officeart/2005/8/layout/process1"/>
    <dgm:cxn modelId="{B3FECCC6-5875-49C3-A8A0-89A72401D581}" type="presOf" srcId="{19A2FF86-DDB8-4333-8C56-6DFF1839C2AB}" destId="{AA32D1C1-0D57-4B10-BC05-0844E3D253FF}" srcOrd="0" destOrd="0" presId="urn:microsoft.com/office/officeart/2005/8/layout/process1"/>
    <dgm:cxn modelId="{44ADBF92-36FB-46E7-B512-2758D7C8DCC8}" srcId="{0186A01C-D0A6-4A78-AF2C-5EF0116043A6}" destId="{1CE3E26D-ECAB-4D15-AF8B-D4E7F70154BB}" srcOrd="2" destOrd="0" parTransId="{D4D31215-D574-4419-9B58-A9363716B00E}" sibTransId="{381D64C4-E363-489D-892E-C86D1141CF97}"/>
    <dgm:cxn modelId="{BE71D461-A5D6-4811-B9D6-F4189D872F24}" type="presOf" srcId="{1CE3E26D-ECAB-4D15-AF8B-D4E7F70154BB}" destId="{4108D656-97AD-4ED0-ACD7-10AF9EFE6222}" srcOrd="0" destOrd="0" presId="urn:microsoft.com/office/officeart/2005/8/layout/process1"/>
    <dgm:cxn modelId="{450367E7-6980-4324-9B51-6E2A51110E12}" srcId="{0186A01C-D0A6-4A78-AF2C-5EF0116043A6}" destId="{492DE9BB-9368-4ADA-A094-4A6B70B95F3D}" srcOrd="1" destOrd="0" parTransId="{E2CA6C3F-33A5-4E97-A979-D871F9670DBA}" sibTransId="{A0A75847-D4EB-4554-94D0-78BF0C7234AB}"/>
    <dgm:cxn modelId="{F113FD48-41F9-4A04-8BA0-C1A56D0DDAA4}" type="presOf" srcId="{0186A01C-D0A6-4A78-AF2C-5EF0116043A6}" destId="{A241504A-75FB-43BB-9B38-2B21352F586D}" srcOrd="0" destOrd="0" presId="urn:microsoft.com/office/officeart/2005/8/layout/process1"/>
    <dgm:cxn modelId="{750C476F-58C3-423A-B1E2-5D6E8D7CC26C}" type="presOf" srcId="{A0A75847-D4EB-4554-94D0-78BF0C7234AB}" destId="{DE9B9622-8A16-42C7-8A53-8C2D8FA19035}" srcOrd="1" destOrd="0" presId="urn:microsoft.com/office/officeart/2005/8/layout/process1"/>
    <dgm:cxn modelId="{07991E03-3585-443C-8C85-BA6E3DDB8F99}" srcId="{0186A01C-D0A6-4A78-AF2C-5EF0116043A6}" destId="{19A2FF86-DDB8-4333-8C56-6DFF1839C2AB}" srcOrd="0" destOrd="0" parTransId="{BC3CBD31-78FC-44F1-BF49-B143C72F00AC}" sibTransId="{F5E9EC2B-7636-4FAA-9052-FAFA99A54DE1}"/>
    <dgm:cxn modelId="{16D0E25C-6C4A-4141-B778-2905CB5F2A97}" type="presOf" srcId="{F5E9EC2B-7636-4FAA-9052-FAFA99A54DE1}" destId="{7F2CF85F-C9D9-4AC2-A1CC-334E38C9DAD3}" srcOrd="1" destOrd="0" presId="urn:microsoft.com/office/officeart/2005/8/layout/process1"/>
    <dgm:cxn modelId="{24F03646-4889-48DE-B083-D0F0F0080AE1}" type="presOf" srcId="{A0A75847-D4EB-4554-94D0-78BF0C7234AB}" destId="{8A1F9B1B-FD48-4EF1-B5D1-1297C2034541}" srcOrd="0" destOrd="0" presId="urn:microsoft.com/office/officeart/2005/8/layout/process1"/>
    <dgm:cxn modelId="{58214CC9-40D1-4ECC-AD77-79AE8A5DB92E}" type="presOf" srcId="{492DE9BB-9368-4ADA-A094-4A6B70B95F3D}" destId="{D178E596-A448-4F9E-A905-C345CEA09BCB}" srcOrd="0" destOrd="0" presId="urn:microsoft.com/office/officeart/2005/8/layout/process1"/>
    <dgm:cxn modelId="{7B9FAAAF-9B95-4F93-9C33-A07506F01A63}" type="presParOf" srcId="{A241504A-75FB-43BB-9B38-2B21352F586D}" destId="{AA32D1C1-0D57-4B10-BC05-0844E3D253FF}" srcOrd="0" destOrd="0" presId="urn:microsoft.com/office/officeart/2005/8/layout/process1"/>
    <dgm:cxn modelId="{CAD95F5C-2B93-46C8-BC63-8FDFD4F44F22}" type="presParOf" srcId="{A241504A-75FB-43BB-9B38-2B21352F586D}" destId="{6623EC36-367D-4006-B81D-B5D280EBDA54}" srcOrd="1" destOrd="0" presId="urn:microsoft.com/office/officeart/2005/8/layout/process1"/>
    <dgm:cxn modelId="{70BCE9F0-88DF-413B-801E-4AB013A6F10B}" type="presParOf" srcId="{6623EC36-367D-4006-B81D-B5D280EBDA54}" destId="{7F2CF85F-C9D9-4AC2-A1CC-334E38C9DAD3}" srcOrd="0" destOrd="0" presId="urn:microsoft.com/office/officeart/2005/8/layout/process1"/>
    <dgm:cxn modelId="{6138DF91-B58B-4B81-A75E-7336DFC8D5D4}" type="presParOf" srcId="{A241504A-75FB-43BB-9B38-2B21352F586D}" destId="{D178E596-A448-4F9E-A905-C345CEA09BCB}" srcOrd="2" destOrd="0" presId="urn:microsoft.com/office/officeart/2005/8/layout/process1"/>
    <dgm:cxn modelId="{9B956A4B-B18D-4910-9D14-4402B4E5D567}" type="presParOf" srcId="{A241504A-75FB-43BB-9B38-2B21352F586D}" destId="{8A1F9B1B-FD48-4EF1-B5D1-1297C2034541}" srcOrd="3" destOrd="0" presId="urn:microsoft.com/office/officeart/2005/8/layout/process1"/>
    <dgm:cxn modelId="{482D003C-1FCE-45FC-A8E0-E8C4B6AB5C46}" type="presParOf" srcId="{8A1F9B1B-FD48-4EF1-B5D1-1297C2034541}" destId="{DE9B9622-8A16-42C7-8A53-8C2D8FA19035}" srcOrd="0" destOrd="0" presId="urn:microsoft.com/office/officeart/2005/8/layout/process1"/>
    <dgm:cxn modelId="{280960C9-715A-466A-9198-89CFA03C92A7}" type="presParOf" srcId="{A241504A-75FB-43BB-9B38-2B21352F586D}" destId="{4108D656-97AD-4ED0-ACD7-10AF9EFE6222}"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32D1C1-0D57-4B10-BC05-0844E3D253FF}">
      <dsp:nvSpPr>
        <dsp:cNvPr id="0" name=""/>
        <dsp:cNvSpPr/>
      </dsp:nvSpPr>
      <dsp:spPr>
        <a:xfrm>
          <a:off x="3050" y="73152"/>
          <a:ext cx="2233939" cy="1340363"/>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Alienation</a:t>
          </a:r>
        </a:p>
        <a:p>
          <a:pPr lvl="0" algn="ctr" defTabSz="977900">
            <a:lnSpc>
              <a:spcPct val="90000"/>
            </a:lnSpc>
            <a:spcBef>
              <a:spcPct val="0"/>
            </a:spcBef>
            <a:spcAft>
              <a:spcPct val="35000"/>
            </a:spcAft>
          </a:pPr>
          <a:r>
            <a:rPr lang="en-US" sz="2200" kern="1200" dirty="0" smtClean="0"/>
            <a:t>(trephination, exorcism, etc.) </a:t>
          </a:r>
          <a:endParaRPr lang="en-US" sz="2200" kern="1200" dirty="0"/>
        </a:p>
      </dsp:txBody>
      <dsp:txXfrm>
        <a:off x="42308" y="112410"/>
        <a:ext cx="2155423" cy="1261847"/>
      </dsp:txXfrm>
    </dsp:sp>
    <dsp:sp modelId="{6623EC36-367D-4006-B81D-B5D280EBDA54}">
      <dsp:nvSpPr>
        <dsp:cNvPr id="0" name=""/>
        <dsp:cNvSpPr/>
      </dsp:nvSpPr>
      <dsp:spPr>
        <a:xfrm rot="83831">
          <a:off x="2459485" y="504751"/>
          <a:ext cx="471978" cy="5540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2459506" y="613828"/>
        <a:ext cx="330385" cy="332411"/>
      </dsp:txXfrm>
    </dsp:sp>
    <dsp:sp modelId="{D178E596-A448-4F9E-A905-C345CEA09BCB}">
      <dsp:nvSpPr>
        <dsp:cNvPr id="0" name=""/>
        <dsp:cNvSpPr/>
      </dsp:nvSpPr>
      <dsp:spPr>
        <a:xfrm>
          <a:off x="3127251" y="149352"/>
          <a:ext cx="2233939" cy="1340363"/>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Medical Model</a:t>
          </a:r>
          <a:endParaRPr lang="en-US" sz="2200" kern="1200" dirty="0"/>
        </a:p>
      </dsp:txBody>
      <dsp:txXfrm>
        <a:off x="3166509" y="188610"/>
        <a:ext cx="2155423" cy="1261847"/>
      </dsp:txXfrm>
    </dsp:sp>
    <dsp:sp modelId="{8A1F9B1B-FD48-4EF1-B5D1-1297C2034541}">
      <dsp:nvSpPr>
        <dsp:cNvPr id="0" name=""/>
        <dsp:cNvSpPr/>
      </dsp:nvSpPr>
      <dsp:spPr>
        <a:xfrm rot="168348">
          <a:off x="5579823" y="619369"/>
          <a:ext cx="464647" cy="5540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5579907" y="726760"/>
        <a:ext cx="325253" cy="332411"/>
      </dsp:txXfrm>
    </dsp:sp>
    <dsp:sp modelId="{4108D656-97AD-4ED0-ACD7-10AF9EFE6222}">
      <dsp:nvSpPr>
        <dsp:cNvPr id="0" name=""/>
        <dsp:cNvSpPr/>
      </dsp:nvSpPr>
      <dsp:spPr>
        <a:xfrm>
          <a:off x="6236833" y="301752"/>
          <a:ext cx="2233939" cy="1340363"/>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err="1" smtClean="0"/>
            <a:t>Biopsychosocial</a:t>
          </a:r>
          <a:r>
            <a:rPr lang="en-US" sz="2200" kern="1200" dirty="0" smtClean="0"/>
            <a:t> Approach </a:t>
          </a:r>
          <a:endParaRPr lang="en-US" sz="2200" kern="1200" dirty="0"/>
        </a:p>
      </dsp:txBody>
      <dsp:txXfrm>
        <a:off x="6276091" y="341010"/>
        <a:ext cx="2155423" cy="126184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CEED971-DF05-450B-A618-7F3BA5FE354D}" type="datetimeFigureOut">
              <a:rPr lang="en-US" smtClean="0"/>
              <a:t>11/3/2014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34B6595-1E47-4FBA-AA5C-59A2E796079B}"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EED971-DF05-450B-A618-7F3BA5FE354D}"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B6595-1E47-4FBA-AA5C-59A2E796079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34B6595-1E47-4FBA-AA5C-59A2E796079B}"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EED971-DF05-450B-A618-7F3BA5FE354D}"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CEED971-DF05-450B-A618-7F3BA5FE354D}"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34B6595-1E47-4FBA-AA5C-59A2E796079B}"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CEED971-DF05-450B-A618-7F3BA5FE354D}" type="datetimeFigureOut">
              <a:rPr lang="en-US" smtClean="0"/>
              <a:t>11/3/2014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34B6595-1E47-4FBA-AA5C-59A2E796079B}"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CEED971-DF05-450B-A618-7F3BA5FE354D}" type="datetimeFigureOut">
              <a:rPr lang="en-US" smtClean="0"/>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4B6595-1E47-4FBA-AA5C-59A2E796079B}"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CEED971-DF05-450B-A618-7F3BA5FE354D}" type="datetimeFigureOut">
              <a:rPr lang="en-US" smtClean="0"/>
              <a:t>11/3/2014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34B6595-1E47-4FBA-AA5C-59A2E796079B}"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EED971-DF05-450B-A618-7F3BA5FE354D}" type="datetimeFigureOut">
              <a:rPr lang="en-US" smtClean="0"/>
              <a:t>11/3/2014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34B6595-1E47-4FBA-AA5C-59A2E79607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CEED971-DF05-450B-A618-7F3BA5FE354D}" type="datetimeFigureOut">
              <a:rPr lang="en-US" smtClean="0"/>
              <a:t>11/3/2014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34B6595-1E47-4FBA-AA5C-59A2E79607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34B6595-1E47-4FBA-AA5C-59A2E796079B}"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CEED971-DF05-450B-A618-7F3BA5FE354D}" type="datetimeFigureOut">
              <a:rPr lang="en-US" smtClean="0"/>
              <a:t>11/3/2014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34B6595-1E47-4FBA-AA5C-59A2E796079B}"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CEED971-DF05-450B-A618-7F3BA5FE354D}" type="datetimeFigureOut">
              <a:rPr lang="en-US" smtClean="0"/>
              <a:t>11/3/2014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CEED971-DF05-450B-A618-7F3BA5FE354D}" type="datetimeFigureOut">
              <a:rPr lang="en-US" smtClean="0"/>
              <a:t>11/3/2014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34B6595-1E47-4FBA-AA5C-59A2E796079B}"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gi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Introduction to Psychological Disorders</a:t>
            </a:r>
            <a:endParaRPr lang="en-US" dirty="0"/>
          </a:p>
        </p:txBody>
      </p:sp>
    </p:spTree>
    <p:extLst>
      <p:ext uri="{BB962C8B-B14F-4D97-AF65-F5344CB8AC3E}">
        <p14:creationId xmlns:p14="http://schemas.microsoft.com/office/powerpoint/2010/main" val="3651512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smtClean="0"/>
              <a:t>Historical and Contemporary Approaches to Disorders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039948138"/>
              </p:ext>
            </p:extLst>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990600" y="3486834"/>
            <a:ext cx="1905000" cy="646331"/>
          </a:xfrm>
          <a:prstGeom prst="rect">
            <a:avLst/>
          </a:prstGeom>
          <a:noFill/>
        </p:spPr>
        <p:txBody>
          <a:bodyPr wrap="square" rtlCol="0">
            <a:spAutoFit/>
          </a:bodyPr>
          <a:lstStyle/>
          <a:p>
            <a:r>
              <a:rPr lang="en-US" dirty="0" smtClean="0"/>
              <a:t>Philippe </a:t>
            </a:r>
            <a:r>
              <a:rPr lang="en-US" dirty="0" err="1" smtClean="0"/>
              <a:t>Pinel</a:t>
            </a:r>
            <a:endParaRPr lang="en-US" dirty="0" smtClean="0"/>
          </a:p>
          <a:p>
            <a:r>
              <a:rPr lang="en-US" dirty="0" smtClean="0"/>
              <a:t>Dorothea Dix</a:t>
            </a:r>
            <a:endParaRPr lang="en-US" dirty="0"/>
          </a:p>
        </p:txBody>
      </p:sp>
      <p:pic>
        <p:nvPicPr>
          <p:cNvPr id="1026" name="Picture 2" descr="http://ebooks.bfwpub.com/myersAP1e/figures/12_1_big.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48200" y="3581400"/>
            <a:ext cx="4048125" cy="261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912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Classifying Disorders</a:t>
            </a:r>
            <a:endParaRPr lang="en-US" dirty="0"/>
          </a:p>
        </p:txBody>
      </p:sp>
      <p:sp>
        <p:nvSpPr>
          <p:cNvPr id="3" name="Content Placeholder 2"/>
          <p:cNvSpPr>
            <a:spLocks noGrp="1"/>
          </p:cNvSpPr>
          <p:nvPr>
            <p:ph sz="quarter" idx="1"/>
          </p:nvPr>
        </p:nvSpPr>
        <p:spPr/>
        <p:txBody>
          <a:bodyPr/>
          <a:lstStyle/>
          <a:p>
            <a:r>
              <a:rPr lang="en-US" dirty="0" smtClean="0"/>
              <a:t>Diagnostic and Statistical Manual of Mental Disorders, 5</a:t>
            </a:r>
            <a:r>
              <a:rPr lang="en-US" baseline="30000" dirty="0" smtClean="0"/>
              <a:t>th</a:t>
            </a:r>
            <a:r>
              <a:rPr lang="en-US" dirty="0" smtClean="0"/>
              <a:t> Edition</a:t>
            </a:r>
            <a:endParaRPr lang="en-US" dirty="0"/>
          </a:p>
        </p:txBody>
      </p:sp>
      <p:pic>
        <p:nvPicPr>
          <p:cNvPr id="2050" name="Picture 2" descr="http://www.absolutelyautism.com/wp-content/uploads/2012/02/DSM5-with-whitespa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590800"/>
            <a:ext cx="5715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3489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Labeling</a:t>
            </a:r>
            <a:endParaRPr lang="en-US" dirty="0"/>
          </a:p>
        </p:txBody>
      </p:sp>
      <p:sp>
        <p:nvSpPr>
          <p:cNvPr id="3" name="Content Placeholder 2"/>
          <p:cNvSpPr>
            <a:spLocks noGrp="1"/>
          </p:cNvSpPr>
          <p:nvPr>
            <p:ph sz="quarter" idx="1"/>
          </p:nvPr>
        </p:nvSpPr>
        <p:spPr/>
        <p:txBody>
          <a:bodyPr/>
          <a:lstStyle/>
          <a:p>
            <a:r>
              <a:rPr lang="en-US" dirty="0" smtClean="0"/>
              <a:t>David </a:t>
            </a:r>
            <a:r>
              <a:rPr lang="en-US" dirty="0" err="1" smtClean="0"/>
              <a:t>Rosenhan’s</a:t>
            </a:r>
            <a:r>
              <a:rPr lang="en-US" dirty="0" smtClean="0"/>
              <a:t> 1973 study</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4205454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Anchor Chart</a:t>
            </a:r>
            <a:endParaRPr lang="en-US" dirty="0"/>
          </a:p>
        </p:txBody>
      </p:sp>
      <p:sp>
        <p:nvSpPr>
          <p:cNvPr id="2" name="Content Placeholder 1"/>
          <p:cNvSpPr>
            <a:spLocks noGrp="1"/>
          </p:cNvSpPr>
          <p:nvPr>
            <p:ph sz="quarter" idx="1"/>
          </p:nvPr>
        </p:nvSpPr>
        <p:spPr/>
        <p:txBody>
          <a:bodyPr/>
          <a:lstStyle/>
          <a:p>
            <a:r>
              <a:rPr lang="en-US" dirty="0" smtClean="0"/>
              <a:t>On a piece of butcher paper, write the following:</a:t>
            </a:r>
          </a:p>
          <a:p>
            <a:pPr marL="0" indent="0">
              <a:buNone/>
            </a:pPr>
            <a:r>
              <a:rPr lang="en-US" dirty="0" smtClean="0"/>
              <a:t>1. your notions of what a psychological disorder is</a:t>
            </a:r>
          </a:p>
          <a:p>
            <a:pPr marL="0" indent="0">
              <a:buNone/>
            </a:pPr>
            <a:r>
              <a:rPr lang="en-US" dirty="0" smtClean="0"/>
              <a:t>2. background/pre-existing knowledge that you have about disorders</a:t>
            </a:r>
          </a:p>
          <a:p>
            <a:pPr marL="0" indent="0">
              <a:buNone/>
            </a:pPr>
            <a:r>
              <a:rPr lang="en-US" dirty="0" smtClean="0"/>
              <a:t>3. Stereotypes about psychological disorders</a:t>
            </a:r>
          </a:p>
          <a:p>
            <a:pPr marL="0" indent="0">
              <a:buNone/>
            </a:pPr>
            <a:r>
              <a:rPr lang="en-US" dirty="0"/>
              <a:t>4</a:t>
            </a:r>
            <a:r>
              <a:rPr lang="en-US" dirty="0" smtClean="0"/>
              <a:t>. questions that you have about psychological disorders</a:t>
            </a:r>
            <a:endParaRPr lang="en-US" dirty="0"/>
          </a:p>
        </p:txBody>
      </p:sp>
    </p:spTree>
    <p:extLst>
      <p:ext uri="{BB962C8B-B14F-4D97-AF65-F5344CB8AC3E}">
        <p14:creationId xmlns:p14="http://schemas.microsoft.com/office/powerpoint/2010/main" val="729530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sz="quarter" idx="1"/>
          </p:nvPr>
        </p:nvSpPr>
        <p:spPr/>
        <p:txBody>
          <a:bodyPr/>
          <a:lstStyle/>
          <a:p>
            <a:pPr marL="514350" indent="-514350">
              <a:buAutoNum type="arabicPeriod"/>
            </a:pPr>
            <a:r>
              <a:rPr lang="en-US" dirty="0" smtClean="0"/>
              <a:t>NONE of us are doctors, and therefore, we cannot make assumptions about a person’s mental state.</a:t>
            </a:r>
          </a:p>
          <a:p>
            <a:pPr marL="514350" indent="-514350">
              <a:buAutoNum type="arabicPeriod"/>
            </a:pPr>
            <a:endParaRPr lang="en-US" dirty="0"/>
          </a:p>
          <a:p>
            <a:pPr marL="514350" indent="-514350">
              <a:buAutoNum type="arabicPeriod"/>
            </a:pPr>
            <a:r>
              <a:rPr lang="en-US" dirty="0" smtClean="0"/>
              <a:t>Avoid generalizing information about psychological disorders to yourself and “self-diagnosing”—this is called intern’s syndrome.</a:t>
            </a:r>
          </a:p>
          <a:p>
            <a:pPr marL="514350" indent="-514350">
              <a:buAutoNum type="arabicPeriod"/>
            </a:pPr>
            <a:endParaRPr lang="en-US" dirty="0"/>
          </a:p>
          <a:p>
            <a:pPr marL="514350" indent="-514350">
              <a:buAutoNum type="arabicPeriod"/>
            </a:pPr>
            <a:r>
              <a:rPr lang="en-US" dirty="0" smtClean="0"/>
              <a:t>A patient is a PERSON first, not an illness, or “crazy,” “retarded,” etc.</a:t>
            </a:r>
            <a:endParaRPr lang="en-US" dirty="0"/>
          </a:p>
        </p:txBody>
      </p:sp>
    </p:spTree>
    <p:extLst>
      <p:ext uri="{BB962C8B-B14F-4D97-AF65-F5344CB8AC3E}">
        <p14:creationId xmlns:p14="http://schemas.microsoft.com/office/powerpoint/2010/main" val="241752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psychological disorder?</a:t>
            </a:r>
            <a:endParaRPr lang="en-US" dirty="0"/>
          </a:p>
        </p:txBody>
      </p:sp>
      <p:sp>
        <p:nvSpPr>
          <p:cNvPr id="3" name="Content Placeholder 2"/>
          <p:cNvSpPr>
            <a:spLocks noGrp="1"/>
          </p:cNvSpPr>
          <p:nvPr>
            <p:ph sz="quarter" idx="1"/>
          </p:nvPr>
        </p:nvSpPr>
        <p:spPr/>
        <p:txBody>
          <a:bodyPr/>
          <a:lstStyle/>
          <a:p>
            <a:pPr marL="514350" indent="-514350">
              <a:buAutoNum type="arabicPeriod"/>
            </a:pPr>
            <a:r>
              <a:rPr lang="en-US" dirty="0" smtClean="0"/>
              <a:t>Atypical</a:t>
            </a:r>
          </a:p>
          <a:p>
            <a:pPr marL="514350" indent="-514350">
              <a:buAutoNum type="arabicPeriod"/>
            </a:pPr>
            <a:r>
              <a:rPr lang="en-US" dirty="0" smtClean="0"/>
              <a:t>Disturbing</a:t>
            </a:r>
          </a:p>
          <a:p>
            <a:pPr marL="514350" indent="-514350">
              <a:buAutoNum type="arabicPeriod"/>
            </a:pPr>
            <a:r>
              <a:rPr lang="en-US" dirty="0" smtClean="0"/>
              <a:t>Maladaptive</a:t>
            </a:r>
          </a:p>
          <a:p>
            <a:pPr marL="514350" indent="-514350">
              <a:buAutoNum type="arabicPeriod"/>
            </a:pPr>
            <a:r>
              <a:rPr lang="en-US" dirty="0" smtClean="0"/>
              <a:t>Unjustifiable</a:t>
            </a:r>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a:p>
            <a:pPr marL="0" indent="0">
              <a:buNone/>
            </a:pPr>
            <a:r>
              <a:rPr lang="en-US" dirty="0" smtClean="0"/>
              <a:t>Insane??</a:t>
            </a:r>
            <a:endParaRPr lang="en-US" dirty="0"/>
          </a:p>
        </p:txBody>
      </p:sp>
    </p:spTree>
    <p:extLst>
      <p:ext uri="{BB962C8B-B14F-4D97-AF65-F5344CB8AC3E}">
        <p14:creationId xmlns:p14="http://schemas.microsoft.com/office/powerpoint/2010/main" val="344688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abnormal?</a:t>
            </a:r>
            <a:endParaRPr lang="en-US" dirty="0"/>
          </a:p>
        </p:txBody>
      </p:sp>
      <p:sp>
        <p:nvSpPr>
          <p:cNvPr id="3" name="Content Placeholder 2"/>
          <p:cNvSpPr>
            <a:spLocks noGrp="1"/>
          </p:cNvSpPr>
          <p:nvPr>
            <p:ph sz="quarter" idx="1"/>
          </p:nvPr>
        </p:nvSpPr>
        <p:spPr/>
        <p:txBody>
          <a:bodyPr/>
          <a:lstStyle/>
          <a:p>
            <a:r>
              <a:rPr lang="en-US" dirty="0" smtClean="0"/>
              <a:t>Hissing</a:t>
            </a:r>
          </a:p>
          <a:p>
            <a:pPr lvl="1"/>
            <a:r>
              <a:rPr lang="en-US" dirty="0" smtClean="0"/>
              <a:t>Not in Japanese culture where it is used to politely respect superiors</a:t>
            </a:r>
          </a:p>
          <a:p>
            <a:r>
              <a:rPr lang="en-US" dirty="0" smtClean="0"/>
              <a:t>Engage in homosexual behavior before marriage</a:t>
            </a:r>
          </a:p>
          <a:p>
            <a:pPr lvl="1"/>
            <a:r>
              <a:rPr lang="en-US" dirty="0" smtClean="0"/>
              <a:t>Not among the </a:t>
            </a:r>
            <a:r>
              <a:rPr lang="en-US" dirty="0" err="1" smtClean="0"/>
              <a:t>Karaki</a:t>
            </a:r>
            <a:r>
              <a:rPr lang="en-US" dirty="0" smtClean="0"/>
              <a:t> tribe of New Guinea, where the opposite is considered abnormal</a:t>
            </a:r>
          </a:p>
          <a:p>
            <a:r>
              <a:rPr lang="en-US" dirty="0" smtClean="0"/>
              <a:t>Using straws</a:t>
            </a:r>
          </a:p>
          <a:p>
            <a:pPr lvl="1"/>
            <a:r>
              <a:rPr lang="en-US" dirty="0"/>
              <a:t> </a:t>
            </a:r>
            <a:r>
              <a:rPr lang="en-US" dirty="0" smtClean="0"/>
              <a:t>considered vulgar in Thailand </a:t>
            </a:r>
          </a:p>
          <a:p>
            <a:r>
              <a:rPr lang="en-US" dirty="0" smtClean="0"/>
              <a:t>Men holding hands</a:t>
            </a:r>
          </a:p>
          <a:p>
            <a:pPr lvl="1"/>
            <a:r>
              <a:rPr lang="en-US" dirty="0" smtClean="0"/>
              <a:t>Not in Thailand where this is a sign of friendship</a:t>
            </a:r>
            <a:endParaRPr lang="en-US" dirty="0"/>
          </a:p>
        </p:txBody>
      </p:sp>
    </p:spTree>
    <p:extLst>
      <p:ext uri="{BB962C8B-B14F-4D97-AF65-F5344CB8AC3E}">
        <p14:creationId xmlns:p14="http://schemas.microsoft.com/office/powerpoint/2010/main" val="2324219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down)">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Ill?</a:t>
            </a:r>
            <a:endParaRPr lang="en-US" dirty="0"/>
          </a:p>
        </p:txBody>
      </p:sp>
      <p:sp>
        <p:nvSpPr>
          <p:cNvPr id="3" name="Content Placeholder 2"/>
          <p:cNvSpPr>
            <a:spLocks noGrp="1"/>
          </p:cNvSpPr>
          <p:nvPr>
            <p:ph sz="quarter" idx="1"/>
          </p:nvPr>
        </p:nvSpPr>
        <p:spPr/>
        <p:txBody>
          <a:bodyPr/>
          <a:lstStyle/>
          <a:p>
            <a:r>
              <a:rPr lang="en-US" dirty="0" smtClean="0"/>
              <a:t>Thomas counts everything in sets of four.  He does this while brushing his teeth, doing his homework, eating his cereal or watching television. Thomas counts both out loud and internally depending on the situation.  He is currently failing out of school because he devotes so much of his time to counting.</a:t>
            </a:r>
            <a:endParaRPr lang="en-US" dirty="0"/>
          </a:p>
        </p:txBody>
      </p:sp>
    </p:spTree>
    <p:extLst>
      <p:ext uri="{BB962C8B-B14F-4D97-AF65-F5344CB8AC3E}">
        <p14:creationId xmlns:p14="http://schemas.microsoft.com/office/powerpoint/2010/main" val="1803697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Ill?</a:t>
            </a:r>
            <a:endParaRPr lang="en-US" dirty="0"/>
          </a:p>
        </p:txBody>
      </p:sp>
      <p:sp>
        <p:nvSpPr>
          <p:cNvPr id="3" name="Content Placeholder 2"/>
          <p:cNvSpPr>
            <a:spLocks noGrp="1"/>
          </p:cNvSpPr>
          <p:nvPr>
            <p:ph sz="quarter" idx="1"/>
          </p:nvPr>
        </p:nvSpPr>
        <p:spPr/>
        <p:txBody>
          <a:bodyPr/>
          <a:lstStyle/>
          <a:p>
            <a:r>
              <a:rPr lang="en-US" dirty="0" smtClean="0"/>
              <a:t>George works on the thirty-third floor of the John Hancock building in an accounting firm. He does not like going up into high places and often holds his breath on the elevator ride to his office.  His cubicle is located in the center of the office, which is a benefit to him because he does not have to look out the windows at work.  His work is accurate and once he is at his desk, he feels comfortable.</a:t>
            </a:r>
            <a:endParaRPr lang="en-US" dirty="0"/>
          </a:p>
        </p:txBody>
      </p:sp>
    </p:spTree>
    <p:extLst>
      <p:ext uri="{BB962C8B-B14F-4D97-AF65-F5344CB8AC3E}">
        <p14:creationId xmlns:p14="http://schemas.microsoft.com/office/powerpoint/2010/main" val="74854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ill?</a:t>
            </a:r>
            <a:endParaRPr lang="en-US" dirty="0"/>
          </a:p>
        </p:txBody>
      </p:sp>
      <p:sp>
        <p:nvSpPr>
          <p:cNvPr id="3" name="Content Placeholder 2"/>
          <p:cNvSpPr>
            <a:spLocks noGrp="1"/>
          </p:cNvSpPr>
          <p:nvPr>
            <p:ph sz="quarter" idx="1"/>
          </p:nvPr>
        </p:nvSpPr>
        <p:spPr/>
        <p:txBody>
          <a:bodyPr/>
          <a:lstStyle/>
          <a:p>
            <a:r>
              <a:rPr lang="en-US" dirty="0" smtClean="0"/>
              <a:t>Aki loves anime cartoons, figures, and cards and is actively engaged in an online anime community.  She often spends hours each day engaged in some type of anime activity.  Most of her friends are involved in anime and she often talks of this topic at lunch and during her free periods at school.</a:t>
            </a:r>
            <a:endParaRPr lang="en-US" dirty="0"/>
          </a:p>
        </p:txBody>
      </p:sp>
    </p:spTree>
    <p:extLst>
      <p:ext uri="{BB962C8B-B14F-4D97-AF65-F5344CB8AC3E}">
        <p14:creationId xmlns:p14="http://schemas.microsoft.com/office/powerpoint/2010/main" val="2902786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ill?</a:t>
            </a:r>
            <a:endParaRPr lang="en-US" dirty="0"/>
          </a:p>
        </p:txBody>
      </p:sp>
      <p:sp>
        <p:nvSpPr>
          <p:cNvPr id="3" name="Content Placeholder 2"/>
          <p:cNvSpPr>
            <a:spLocks noGrp="1"/>
          </p:cNvSpPr>
          <p:nvPr>
            <p:ph sz="quarter" idx="1"/>
          </p:nvPr>
        </p:nvSpPr>
        <p:spPr/>
        <p:txBody>
          <a:bodyPr/>
          <a:lstStyle/>
          <a:p>
            <a:r>
              <a:rPr lang="en-US" dirty="0" smtClean="0"/>
              <a:t>Shana sometimes hears voices in her head that narrate her life.  She cannot determine when they will be present of when they will stop.  She cannot distinguish these voices from her internal thought processes or sometimes even external conversations.</a:t>
            </a:r>
            <a:endParaRPr lang="en-US" dirty="0"/>
          </a:p>
        </p:txBody>
      </p:sp>
    </p:spTree>
    <p:extLst>
      <p:ext uri="{BB962C8B-B14F-4D97-AF65-F5344CB8AC3E}">
        <p14:creationId xmlns:p14="http://schemas.microsoft.com/office/powerpoint/2010/main" val="33019576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251</TotalTime>
  <Words>475</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Introduction to Psychological Disorders</vt:lpstr>
      <vt:lpstr>Anchor Chart</vt:lpstr>
      <vt:lpstr>Disclaimer</vt:lpstr>
      <vt:lpstr>What makes a psychological disorder?</vt:lpstr>
      <vt:lpstr>Is it abnormal?</vt:lpstr>
      <vt:lpstr>Who is Ill?</vt:lpstr>
      <vt:lpstr>Who is Ill?</vt:lpstr>
      <vt:lpstr>Who is ill?</vt:lpstr>
      <vt:lpstr>Who is ill?</vt:lpstr>
      <vt:lpstr>Historical and Contemporary Approaches to Disorders</vt:lpstr>
      <vt:lpstr>Classifying Disorders</vt:lpstr>
      <vt:lpstr>Labeling</vt:lpstr>
    </vt:vector>
  </TitlesOfParts>
  <Company>Cosmos Foundation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Psychological Disorders</dc:title>
  <dc:creator>Maria Rives</dc:creator>
  <cp:lastModifiedBy>Maria Rives</cp:lastModifiedBy>
  <cp:revision>5</cp:revision>
  <dcterms:created xsi:type="dcterms:W3CDTF">2014-11-03T15:51:51Z</dcterms:created>
  <dcterms:modified xsi:type="dcterms:W3CDTF">2014-11-03T20:02:53Z</dcterms:modified>
</cp:coreProperties>
</file>