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BD3255-001F-41F9-B641-758FA88A67E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B42522-6340-4432-952C-446C27876D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erator.com/ap-psychology" TargetMode="External"/><Relationship Id="rId2" Type="http://schemas.openxmlformats.org/officeDocument/2006/relationships/hyperlink" Target="http://quizlet.com/16622322/mr-meyers-ap-psych-unit-6-learning-vocab-flash-car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nMGRck-fVJ0" TargetMode="External"/><Relationship Id="rId4" Type="http://schemas.openxmlformats.org/officeDocument/2006/relationships/hyperlink" Target="http://www.apstudynotes.org/psychology/outlines/chapter-6-learn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ge9Vhvh-Ap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Operant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2133600"/>
            <a:ext cx="4876800" cy="36038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Type of learning in which behaviors are strengthened with reinforcement or diminished with punishment</a:t>
            </a:r>
          </a:p>
          <a:p>
            <a:endParaRPr lang="en-US" dirty="0" smtClean="0"/>
          </a:p>
          <a:p>
            <a:r>
              <a:rPr lang="en-US" dirty="0" smtClean="0"/>
              <a:t>Thorndike’s law of effect-behaviors followed by favorable consequence will be more likely to occur and by unfavorable consequence will be less likely to occur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65" r="18199"/>
          <a:stretch/>
        </p:blipFill>
        <p:spPr>
          <a:xfrm>
            <a:off x="5943600" y="2057400"/>
            <a:ext cx="246089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/>
          <a:lstStyle/>
          <a:p>
            <a:r>
              <a:rPr lang="en-US" dirty="0" smtClean="0"/>
              <a:t>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690360" cy="3603812"/>
          </a:xfrm>
        </p:spPr>
        <p:txBody>
          <a:bodyPr/>
          <a:lstStyle/>
          <a:p>
            <a:r>
              <a:rPr lang="en-US" dirty="0" smtClean="0"/>
              <a:t>Any event that strengthens the behavior it follows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 of Reinforcement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14" r="751"/>
          <a:stretch/>
        </p:blipFill>
        <p:spPr>
          <a:xfrm>
            <a:off x="-326467" y="2590800"/>
            <a:ext cx="9470467" cy="3208469"/>
          </a:xfrm>
        </p:spPr>
      </p:pic>
    </p:spTree>
    <p:extLst>
      <p:ext uri="{BB962C8B-B14F-4D97-AF65-F5344CB8AC3E}">
        <p14:creationId xmlns:p14="http://schemas.microsoft.com/office/powerpoint/2010/main" val="24642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60" b="8829"/>
          <a:stretch/>
        </p:blipFill>
        <p:spPr>
          <a:xfrm>
            <a:off x="533400" y="0"/>
            <a:ext cx="7931972" cy="6858000"/>
          </a:xfrm>
        </p:spPr>
      </p:pic>
    </p:spTree>
    <p:extLst>
      <p:ext uri="{BB962C8B-B14F-4D97-AF65-F5344CB8AC3E}">
        <p14:creationId xmlns:p14="http://schemas.microsoft.com/office/powerpoint/2010/main" val="20257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" b="-9607"/>
          <a:stretch/>
        </p:blipFill>
        <p:spPr>
          <a:xfrm>
            <a:off x="-105473" y="0"/>
            <a:ext cx="9220200" cy="7440351"/>
          </a:xfrm>
        </p:spPr>
      </p:pic>
    </p:spTree>
    <p:extLst>
      <p:ext uri="{BB962C8B-B14F-4D97-AF65-F5344CB8AC3E}">
        <p14:creationId xmlns:p14="http://schemas.microsoft.com/office/powerpoint/2010/main" val="16896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Schedules of Reinforcement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Giving food to a rat when it presses a bar five times</a:t>
            </a:r>
          </a:p>
          <a:p>
            <a:pPr lvl="1"/>
            <a:r>
              <a:rPr lang="en-US" dirty="0" smtClean="0"/>
              <a:t>Fixed-ratio</a:t>
            </a:r>
          </a:p>
          <a:p>
            <a:r>
              <a:rPr lang="en-US" dirty="0" smtClean="0"/>
              <a:t>Giving food to a rat when it presses a bar one time, then five times, then three times, etc.</a:t>
            </a:r>
          </a:p>
          <a:p>
            <a:pPr lvl="1"/>
            <a:r>
              <a:rPr lang="en-US" dirty="0" smtClean="0"/>
              <a:t>Variable-ratio</a:t>
            </a:r>
          </a:p>
          <a:p>
            <a:r>
              <a:rPr lang="en-US" dirty="0" smtClean="0"/>
              <a:t>Giving food to a rat when it presses a bar every 30 seconds</a:t>
            </a:r>
          </a:p>
          <a:p>
            <a:pPr lvl="1"/>
            <a:r>
              <a:rPr lang="en-US" dirty="0" smtClean="0"/>
              <a:t>Fixed-interval</a:t>
            </a:r>
          </a:p>
          <a:p>
            <a:r>
              <a:rPr lang="en-US" dirty="0" smtClean="0"/>
              <a:t>Giving food to a rat when it presses a bar after five minutes, then three minutes, then one minute, etc.</a:t>
            </a:r>
          </a:p>
          <a:p>
            <a:pPr lvl="1"/>
            <a:r>
              <a:rPr lang="en-US" dirty="0" smtClean="0"/>
              <a:t>Variable-interval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6965245" cy="1202485"/>
          </a:xfrm>
        </p:spPr>
        <p:txBody>
          <a:bodyPr/>
          <a:lstStyle/>
          <a:p>
            <a:r>
              <a:rPr lang="en-US" dirty="0" smtClean="0"/>
              <a:t>Punishment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" b="-1259"/>
          <a:stretch/>
        </p:blipFill>
        <p:spPr>
          <a:xfrm>
            <a:off x="1143000" y="1676400"/>
            <a:ext cx="7696200" cy="5446546"/>
          </a:xfrm>
        </p:spPr>
      </p:pic>
      <p:sp>
        <p:nvSpPr>
          <p:cNvPr id="3" name="Rectangle 2"/>
          <p:cNvSpPr/>
          <p:nvPr/>
        </p:nvSpPr>
        <p:spPr>
          <a:xfrm>
            <a:off x="2088" y="1674312"/>
            <a:ext cx="39869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Positive punishment</a:t>
            </a:r>
            <a:endParaRPr 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0025" y="4191000"/>
            <a:ext cx="41086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NEGATIVE punishment</a:t>
            </a:r>
            <a:endParaRPr lang="en-US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3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Operant Conditioning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B.F. Skinner-pigeons in a box</a:t>
            </a:r>
          </a:p>
          <a:p>
            <a:endParaRPr lang="en-US" dirty="0"/>
          </a:p>
          <a:p>
            <a:r>
              <a:rPr lang="en-US" dirty="0" smtClean="0"/>
              <a:t>Shaping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32" y="2806724"/>
            <a:ext cx="6125068" cy="40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Classical and Operant</a:t>
            </a:r>
            <a:endParaRPr lang="en-US" dirty="0"/>
          </a:p>
        </p:txBody>
      </p:sp>
      <p:pic>
        <p:nvPicPr>
          <p:cNvPr id="6" name="Content Placeholder 5" descr="ac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8" r="1378"/>
          <a:stretch/>
        </p:blipFill>
        <p:spPr>
          <a:xfrm>
            <a:off x="-304800" y="1991482"/>
            <a:ext cx="9601200" cy="4576062"/>
          </a:xfrm>
        </p:spPr>
      </p:pic>
    </p:spTree>
    <p:extLst>
      <p:ext uri="{BB962C8B-B14F-4D97-AF65-F5344CB8AC3E}">
        <p14:creationId xmlns:p14="http://schemas.microsoft.com/office/powerpoint/2010/main" val="16480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965245" cy="1202485"/>
          </a:xfrm>
        </p:spPr>
        <p:txBody>
          <a:bodyPr/>
          <a:lstStyle/>
          <a:p>
            <a:r>
              <a:rPr lang="en-US" dirty="0" smtClean="0"/>
              <a:t>Learning by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614159" cy="3603812"/>
          </a:xfrm>
        </p:spPr>
        <p:txBody>
          <a:bodyPr/>
          <a:lstStyle/>
          <a:p>
            <a:r>
              <a:rPr lang="en-US" dirty="0" smtClean="0"/>
              <a:t>Modeling-”monkey see, monkey do”</a:t>
            </a:r>
          </a:p>
          <a:p>
            <a:endParaRPr lang="en-US" dirty="0" smtClean="0"/>
          </a:p>
          <a:p>
            <a:r>
              <a:rPr lang="en-US" dirty="0" smtClean="0"/>
              <a:t>Albert Bandura and the </a:t>
            </a:r>
            <a:r>
              <a:rPr lang="en-US" dirty="0" err="1" smtClean="0"/>
              <a:t>Bobo</a:t>
            </a:r>
            <a:r>
              <a:rPr lang="en-US" dirty="0" smtClean="0"/>
              <a:t> doll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52800"/>
            <a:ext cx="6350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Unit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</a:p>
          <a:p>
            <a:r>
              <a:rPr lang="en-US" dirty="0" smtClean="0"/>
              <a:t>Operant Conditioning</a:t>
            </a:r>
          </a:p>
          <a:p>
            <a:r>
              <a:rPr lang="en-US" dirty="0" smtClean="0"/>
              <a:t>Learning by Observation</a:t>
            </a:r>
          </a:p>
          <a:p>
            <a:r>
              <a:rPr lang="en-US" dirty="0" smtClean="0"/>
              <a:t>Important Psychologists</a:t>
            </a:r>
          </a:p>
          <a:p>
            <a:endParaRPr lang="en-US" dirty="0"/>
          </a:p>
          <a:p>
            <a:r>
              <a:rPr lang="en-US" dirty="0" smtClean="0"/>
              <a:t>Behaviorism</a:t>
            </a:r>
            <a:endParaRPr lang="en-US" dirty="0"/>
          </a:p>
        </p:txBody>
      </p:sp>
      <p:pic>
        <p:nvPicPr>
          <p:cNvPr id="1026" name="Picture 2" descr="http://teachers.oregon.k12.wi.us/oksiuta/AP%20Psychology_files/image05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962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http://quizlet.com/16622322/mr-meyers-ap-psych-unit-6-learning-vocab-flash-cards/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https://www.learnerator.com/ap-psychology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http://www.apstudynotes.org/psychology/outlines/chapter-6-learning/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http://www.youtube.com/watch?v</a:t>
            </a:r>
            <a:r>
              <a:rPr lang="en-US" smtClean="0">
                <a:hlinkClick r:id="rId5"/>
              </a:rPr>
              <a:t>=nMGRck-fVJ0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70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learning in which one learns to link two or more stimuli and anticipate events</a:t>
            </a:r>
          </a:p>
          <a:p>
            <a:endParaRPr lang="en-US" dirty="0"/>
          </a:p>
          <a:p>
            <a:r>
              <a:rPr lang="en-US" dirty="0" smtClean="0"/>
              <a:t>Ivan Pavlov</a:t>
            </a:r>
          </a:p>
          <a:p>
            <a:r>
              <a:rPr lang="en-US" dirty="0" smtClean="0"/>
              <a:t>John B. Watson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Tutorial</a:t>
            </a:r>
            <a:endParaRPr lang="en-US" dirty="0"/>
          </a:p>
        </p:txBody>
      </p:sp>
      <p:pic>
        <p:nvPicPr>
          <p:cNvPr id="2050" name="Picture 2" descr="http://4.bp.blogspot.com/_3QkzbCdCVEo/TQbv3rc-1WI/AAAAAAAAGLc/oygwIYyJKoQ/s1600/Pavlov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9394" r="25758" b="12727"/>
          <a:stretch/>
        </p:blipFill>
        <p:spPr bwMode="auto">
          <a:xfrm>
            <a:off x="5140036" y="3048000"/>
            <a:ext cx="2216728" cy="31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1202485"/>
          </a:xfrm>
        </p:spPr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6813"/>
            <a:ext cx="6918960" cy="3603812"/>
          </a:xfrm>
        </p:spPr>
        <p:txBody>
          <a:bodyPr/>
          <a:lstStyle/>
          <a:p>
            <a:r>
              <a:rPr lang="en-US" dirty="0" smtClean="0"/>
              <a:t>Start with something that happens NATURALLY</a:t>
            </a:r>
            <a:endParaRPr lang="en-US" dirty="0"/>
          </a:p>
        </p:txBody>
      </p:sp>
      <p:pic>
        <p:nvPicPr>
          <p:cNvPr id="4098" name="Picture 2" descr="http://blogs.discovermagazine.com/neuroskeptic/files/2010/11/exerci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3538537"/>
            <a:ext cx="2212987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57600" y="4249822"/>
            <a:ext cx="19812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www.timetocleanse.com/wp-content/uploads/2013/10/d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44" y="3531610"/>
            <a:ext cx="1740425" cy="18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0251" y="5486400"/>
            <a:ext cx="281859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I e</a:t>
            </a:r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xercise,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393" y="5484669"/>
            <a:ext cx="21705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get sweaty.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716885">
            <a:off x="-86064" y="2674618"/>
            <a:ext cx="3810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UNCONDITIONED STIMULUS</a:t>
            </a:r>
            <a:endParaRPr lang="en-US" sz="3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164828">
            <a:off x="5496259" y="2654861"/>
            <a:ext cx="3810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UNCONDITIONED Response</a:t>
            </a:r>
            <a:endParaRPr lang="en-US" sz="3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9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/>
          </a:bodyPr>
          <a:lstStyle/>
          <a:p>
            <a:r>
              <a:rPr lang="en-US" dirty="0" smtClean="0"/>
              <a:t>Now, let’s try to train myself to sweat when see ice cream.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 this several times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78691" y="4471541"/>
            <a:ext cx="4066269" cy="1178852"/>
            <a:chOff x="1233055" y="3531610"/>
            <a:chExt cx="6490814" cy="1897064"/>
          </a:xfrm>
        </p:grpSpPr>
        <p:pic>
          <p:nvPicPr>
            <p:cNvPr id="4" name="Picture 2" descr="http://blogs.discovermagazine.com/neuroskeptic/files/2010/11/exercis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55" y="3538537"/>
              <a:ext cx="2212987" cy="177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3657600" y="4249822"/>
              <a:ext cx="1981200" cy="485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http://www.timetocleanse.com/wp-content/uploads/2013/10/ddd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444" y="3531610"/>
              <a:ext cx="1740425" cy="1897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utoShape 2" descr="data:image/jpeg;base64,/9j/4AAQSkZJRgABAQAAAQABAAD/2wCEAAkGBxMTEhQTExIWFRUXFxkZFxcXGBMUGRYVGBQYGBoZGBwbHCggHR0lHBgdIjEiJyktLy4uGB8zODMsNygtLisBCgoKDg0OGxAQGywmICQsLCwtLywvLC8sLCw0LCwvLCwsNCw0LCwsNDQsNCwsLCwsLCwsLCwsLCwsLCwsLCwsLP/AABEIARMAtwMBIgACEQEDEQH/xAAcAAEAAgMBAQEAAAAAAAAAAAAABAUDBgcCCAH/xABBEAABAwIDBAkCAwYCCwAAAAABAAIRAyEEEjEFQVFhBgcTIjJxgZGhscFCovAUI1LR4fGCsiQzQ2JjcnODkpPS/8QAGQEBAAMBAQAAAAAAAAAAAAAAAAIDBAUB/8QAIhEBAQEAAgICAgMBAAAAAAAAAAECAxESIQQxQVETInFh/9oADAMBAAIRAxEAPwDuKIiAiIgIiICIiAiIgIiICIiAiIgIiICIiAiIgIiICIiAiIgIiICIo2Nx9OiM1R7WDmbnyGpQSUWjbX6x6NMjsxmbvc6WzwgfzVPW614Pdptj1/8Ar7KPlFk4tV1FFzrZnWdndlfh45h8ewI+62rZnSrDViGh+Rx/C8ZZ8j4T7pNSvLx6n4XaIikgIiICIiAiIgIiICIiAiIgIiICItX6adLhgslNjO0r1LtYSAA0EAucZ0k6efBeW9PZLb1E7pdtR2HwznsLQ8kNbmMRJALgIMlrZdG+Fxzbu3RlJ7YOLo77ySSZiw3nW30WLp10jqBwqVHNf2jTLRLYIIiI/DYDiY5rQsGH4h3aVKh7swBAgcOAkH9BVavbViTHr8rvE49ka5nRubJn/lzSBE35c1Tuxr3mGSDAJMjK0ZZ0HzF9N69vpV6hLQ1pMCYDQGgwT4bk3+N0QoLcK6mXHxN4iAImI5f2XkkS1qrPB1MS0jK+mdSHPIAMcALkGOCsMNt2p2ha+IzXc2YOmltIVfQdSADXnMDaGiCDYyL23DhKzVMM2mHOZVORzZAcCHA7g7kCNV5ZEpb+G+7E6y6mDe1j2mthyQDc56R0sCZA0t9N/YNibboYqmKlGoHAiY0cOMj4Xy7iKrmUWYh3hNQsaA8Dw3nLrFtVbdGNrPY5r6JcxzbtANjOuUaSdTxAvaVLNuYq1jO76+306i1jox0upV8O99SoGuowK2aGxIkOIBIE6QN8xuWbZnTTB16vY0qjnP8A+nVA9y2B6qzyn7Ufx69+mwogKKSAiIgIiICIiAiIgIiIC5j1vyamFALQYf5yS3LPKRb1XTlzDrfpZX0qsfgIBvAIcTr6qOp3E+O9a7cj2jgiScxNg0NLg4ji6I3ybzyusGzNm56xpMMGL5iGix9jrMHhzU2hh8RiG5aIPdd3iCSO8csuIEb/AD1sr7Y/Qmo3FMIo1nAuLSXU3saCJBqDMPDGh36+dF116X2xBxvQ3EOH7uvSJ1cKYc3M+d5gDLF50sbLXamDr05FOm98mZaC+TJgOyiMtvld5p9EsrH06tXNQeIIbmpubxhzTN4XPMf0c2nhXPbQodrhs0U4If8AunVAGtsQ8HvNkn+Ak2Chjd+r0dy+2u0sOaVMdrhCKhIOdxsXuuB3RLeOU+UXlNp44Ziykx1hc2GWGGO7cAF02m4hW/Smg3DimHscyqf9ZlDwwnKZaHmJG/MB+FVNLY/bvDsPUzOcdHFrXOIGYNuQJ3RGu9S8u/dW5vrqLDqxw/YYx769EOdlIa54zNaS6f3QNsxtzAO6V1/aGwn4psvoUGkwQ4giqOMlsbgNSd0iyqugPRunSArOylwMXA7jsrQZ079iJ1uugqWOSbjNq+N7y5bsfoXiHOy1aWS5D3SGsjUdm0TmE8Y4roWydj0MM0to0w0nxH8TjxcdT5blgx2MqNeGtuD9PNe6W0GudBgG3zwVP82Jrqfa3U3ud/hkx2IqAjIJ4qRg8WT4hBUSqYdOqlCIlRzya8re3lxOk6nUDhIXpVYxLmuvEKypvDgCNCtnHuaUaz4vSIisQEREBERAREQFR9Kdi08YxtKoSADJLYmIuL6bvZXFeplH0VbXrQDGv6us3yObwnUexD2B0dw2DbloUw2bkklznHiSfsrA1IN5vyMKOKpJ0BPMkQlSu8Rlhwvm8o3Lma5O/tJLfG+F+NY03AHwsdIZoJtyUg8lPNt9nao210foYpmSuwOHAFzb2uIMyFj2L0dw2GpNohjHC4bnawkk3O65srotWCvViw14wnlYl3awYxgkTI1IvAniQNTHFZMDjs+Zs3H8p+4VPWqu/aQHkQGNcy/iLnOa4ERwbxWepiuz70aHdrCjOW5vb2TtbVGWJAnlxVZVxDAM0ZTxVjSxWdu4edrKv2ps3OCYEjTeD5rRqTXvK3F69VlwzxUEtvzvr90FV4P4Ty0PotOwu3yD2bmGGkgwd+/TdOkLPjseaZFWnTl2hbJ4WNlX5Sz0tufbZ61QuNxHADgp2w68hzbwLieExbktP2dtcPim55dU4jcSdPstj2K89tB4G3t91p4L/btTy/XTYURFuZRERAREQEREFZjsR3rGw+u9V2KJILs4bHESvzEkMLgDbM75cSqraOJJhoMxfykfK5fyL3allPfiWgANcdb348f5c1n/AG2bA2VFTqCbkZhcRv5+ilCu1ouQqcR7pb9qsgqniquliCdGn1svNTaWWxbfkreoh2tauIUKtjwDlDu8dAqjaO1nAAMb+8d4QbwOJXh/+j0+0qOzYh/hbpLjp6D7KnX2lmrqq8ZhNnAeIi1pkTootR7ajgWkOE7oMqsbQLqJY53iBzmYmbk+6idG3Pog03XgHKeI4+yrq2LvH4d1IdoHkibg7uQ4rzR220g5pyxpK07F9Ne1pVmuaQ4Q1jTe+a5BF9LxyVQdoVC0eKBrCnxy5va/M7jcu2oOJFNsk6ucfmP1qq3EY12GIcSC2YLT/Cdf7qq2dtZtSs2W9k3kAYjf5qZtHC9oHkGWtkye7LQfryV0nSVqdT2pSpl1RlMPzaReSbWA4a7lsPQasXVyDNmFxDtQ7ug/UH1WrYTGYbC0pp089YjV2jSd4W5dXWFJbVxLvFUMakyRBcfe3p6DTw+9RTyeo3JERbWUREQEREBERBqm2O69w5n5uqOpUgkjVbR0lw92v3Gx84t+uS1Su255rl/InW6nlW9qRV11H81Z0Xsp951yVH/ZSXMMaaqFWxIq1S2AGstbUnfJ4f1VOb090uTtJ1Tw2bvi0rI6lAzOm1/NfmBotA03KVWbnhv6hWqrEXZ9PxVnC+jZ3cFFZgndoatYy/dOgHAcFaYp4YATeNG8+a1jaG0TeD3iTfc0623mFX0nFvUrML4Nw0SQ29zoDGn9VK7Brrh2m6ZMkaEDTVUGALabM5Od7jMyTJjfb4Wb9kqMJxAMjs5c2bF0iJGvl6qrki3LWOkOHNWoKtCm9+V7mvyM8HhygxqfFPBQ2dIMry1zYix1Bnmtl6JtFMPe0HM55drIIJN91v0VpHWFSbTxHaU6gcakuez+B0gWPA3tyW3HHOpG/XHM49M2L2oHPZEBpMTotzwFIZACZ5rnGxNjVcfVo0KNnvk5jOVrB4nOjcLeZIG9du2F1cCjTY2pi6lU3z91rRpYM1Ig8SfRWTiup3GTW5n1VBhOjxxNYNYTH4jHdYBvPONOK6ngMI2jTZSYO6wAD03nmdV52bgGUKYp0xYbzqTxJ3lSlo4+PwjPvfkIiK1AREQEREBERBixVAPaWnePY7itKx+ELHFp1HyOIW9KLjMCypBIuND9jxCo5uHzn/XsvTn1CteHaaKvxGzuyqZwRDjcfQjzW07V6OPaS5neHLX1H8lSYmnmyAycm+1+XoVztY1m9WLO3ug8yCIA+3LmsjscWOgiZFoj5UWu50AMImd/BeMS3MM0S4aDT0ncvUKwu2i+o+pmAsIhpmPiFDc/KAC2QCTG/TVSMJSIDswDRuAv7rBXxDRaZI3aoZlrBh2vdUaG2OskgwAJ18hCx9NdvO7EtFnGxE74u6OHqvx2MaynmvnJjvHRsR66/K1TbBOkSNWnUHkDvUs8Nuu9NnFw6/K22VtNzabW2cAJLZvBtb6RzWTE4NtasLSTlpmno3MYDWwd5Jj0VJs2oHlogNcSGtk6vcQ1sep0X0NgejWEpZSzD0w5sEOytLsw/ESbl3PVas4uq1cnPnik7nfb10e2JSwtGnTZSpsc2m1rixobmIFzOpl0m/FWiItcnTkW23uiIiPBERAREQEREBERAREQFGr4Ck+c1NpJ3wJ91JReWS/Y5hixle4EQGEz6GLqI/aVOD3vOxlXXTJnZ1KlrPh3P0/xArR8RTABdOtvM8wuPu3GrHQzwY3mVPq4+kDqXDkLfKiMZSLs2/z0vOiq3YaTclp5aeyx1qTmzvbxF1LO+r2sxw5xe59o+3TVzOH4Z463VZ+0vawgOI4wrLF1SO7qI01uqrHVBEaH3V/8t0nd2fSx6vcGa+1MICS6KvaGd3ZNNQfmaF9MrhPUXgM2Oq1d1KgR5OqPbHwxy7stnFP6ubzXvQiIrFQiIgIiICIiAiIgIiICIiAiIg1DrCw/dpPjeWn1BI+hXPK1JwsZjnpPlu/qutdLcNnwtTi0B4/wmT+WVy8VMw3eR0XK+ZOuTv8Abo/G13j/ABWYrBQBDtdAZ04KvrPyt3/rmptdr5G/ly5KFiK2gGo1Gs+4WfNakHF1c13AeYsVT4pwJJn3srTHZWi8tJv3bj2VPifQ+Vlp41O3YuoHA5cNiaxEGpWDAeLabAR81Hey6mtS6qcD2Wy8KN72uqnn2r3PH5SB6LbV0szqRzN3vVERFJEREQEREBERAREQEREBERAREQeatMOBabggg+RELkWOwOQubrBIPm0wuvrnXS+l2eIqCLPAf7iD8g+6xfNz3mVq+LrrVjScXIJJmNyhVXyDIDgOO71VjiH5rg8lV7SpgSNOMW/uudHRVGNynQkcQbj0Kq61IkgNEkwG8yTA+VOxFhrM8bHVSuheE7baWDp/8Zrj5U5qkezCtfFO/Sjl9e30ts7CilSp0m6U2NYPJrQ0fRSERdNyxERAREQEREBERAREQEREBERAREQFp/WJh+5Tq8MzD6iR9CtwVN0vwvaYSqAJLRnH+G5+J91VzZ8uOxZxa8dyuQuDQ1zonlxlU9R2YxBHHgrSs/LOXQbtfP5VbjniCNCb+nBcZ2Ip8bd0j44LaupTA59pOqEWpUXnye5zWD8petSO8+y6j1B4P93i6/8AFUZSH/bYXmP/AGj2W740/syfJvWXV0RF0HOEREBERAREQEREBERAREQEREBERAXmowEEHQiD5FekQcH2pSNGpUb/AAEtPNzXRHwtbx1XMbTJOmq33rIwop4x2oFQB4I4kZT8tPutHrYYszHxE6Rw8lxdZ8d2OzjXeZVRjbDQwNPuu99UGC7PZdAkXqF9Q+TnnL+QNXA8W52R3lYHVfUWw8EKGHoUR/s6TGf+LAPst/xZ91j+VfqJqIi1sQiIgIiICIiAiIgIiICIiAiIgIiICIiDRus/AyyjVA8Jc0+RGYf5T7rkm0qDnOzAx5XXd+nGB7bBVmzBDc4PDIQ4/AI9Vwt1IslxvuC5nyp48nf7dP4t74+v0xbGwfbY7CUJzA1qczeWtfnf+VpX0suC9U+H7bazXG/YUqlSf94gUh8VD7LvS1/Gz1hl+VrvfQiItDMIiICIiAiIgIiICIiAiIgIiICIiAiIg81GBwIIkEQRyK+bukmehUfTv+7c5nmWkglfSa411odHarcU6u1j3UqoDu40uioGhpbABuYBHGTwWT5WO5Nfpr+JvrVn7SuobBz+2YgjU06Y5ZQ57v8AO1dbWp9WOw34TAsbVblq1HOqvbvaXQGtPMMa0HnK2xaOOdZkUcuvLdoiIpqx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westofthei.com/wp-content/uploads/2009/08/ice-cream-sx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1039981" cy="15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048000" y="4742321"/>
            <a:ext cx="0" cy="5154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79485" y="5026304"/>
            <a:ext cx="537029" cy="28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21208291">
            <a:off x="32354" y="3232283"/>
            <a:ext cx="3352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Neutral stimulus=has no effect on me sweating at first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9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when I see ice cream, I sweat.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://www.westofthei.com/wp-content/uploads/2009/08/ice-cream-sx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31227"/>
            <a:ext cx="14478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616037" y="4800335"/>
            <a:ext cx="1241153" cy="301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www.timetocleanse.com/wp-content/uploads/2013/10/d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2735"/>
            <a:ext cx="1740425" cy="18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716885">
            <a:off x="-86064" y="2674618"/>
            <a:ext cx="3810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spc="0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CONDITIONED STIMULUS</a:t>
            </a:r>
            <a:endParaRPr lang="en-US" sz="3500" b="1" cap="all" spc="0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483270">
            <a:off x="5334797" y="2892141"/>
            <a:ext cx="3810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spc="0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CONDITIONED Response</a:t>
            </a:r>
            <a:endParaRPr lang="en-US" sz="3500" b="1" cap="all" spc="0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3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3.bp.blogspot.com/-VcSS-Tcrapw/UGcU0Z3PMEI/AAAAAAAAk7w/HAYiZ-uI5OE/s640/pavlov-d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13855"/>
            <a:ext cx="9169578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Classical Conditioning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Acquisition</a:t>
            </a:r>
            <a:r>
              <a:rPr lang="en-US" dirty="0" smtClean="0"/>
              <a:t>-stage of initial learning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Higher ordering conditioning</a:t>
            </a:r>
            <a:r>
              <a:rPr lang="en-US" dirty="0" smtClean="0"/>
              <a:t>-adding a second (usually weaker) conditioned stimulus (light, tone, bell)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Extinction</a:t>
            </a:r>
            <a:r>
              <a:rPr lang="en-US" dirty="0" smtClean="0"/>
              <a:t>-diminishing response when CS no longer signals response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Spontaneous recovery</a:t>
            </a:r>
            <a:r>
              <a:rPr lang="en-US" dirty="0" smtClean="0"/>
              <a:t>-reappearance of CR after a pause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Generalization</a:t>
            </a:r>
            <a:r>
              <a:rPr lang="en-US" dirty="0" smtClean="0"/>
              <a:t>-tendency to respond to similar stimuli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Discrimination</a:t>
            </a:r>
            <a:r>
              <a:rPr lang="en-US" dirty="0" smtClean="0"/>
              <a:t>-learned ability to distinguish between a conditioned stimulus and other irrelevant stimuli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Learned helplessness</a:t>
            </a:r>
            <a:r>
              <a:rPr lang="en-US" dirty="0" smtClean="0"/>
              <a:t>-hopelessness and passive resignation one learns when unable to avoid repeated aversive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4655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Classical Conditioning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4724400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B. Watson-Little Albert experiment</a:t>
            </a:r>
          </a:p>
          <a:p>
            <a:endParaRPr lang="en-US" dirty="0"/>
          </a:p>
          <a:p>
            <a:r>
              <a:rPr lang="en-US" dirty="0" smtClean="0"/>
              <a:t>Ivan Pavlov-Dogs salivating</a:t>
            </a:r>
          </a:p>
          <a:p>
            <a:endParaRPr lang="en-US" dirty="0"/>
          </a:p>
          <a:p>
            <a:r>
              <a:rPr lang="en-US" dirty="0" smtClean="0"/>
              <a:t>John Garcia-taste aversions</a:t>
            </a:r>
          </a:p>
          <a:p>
            <a:endParaRPr lang="en-US" dirty="0"/>
          </a:p>
          <a:p>
            <a:r>
              <a:rPr lang="en-US" dirty="0" smtClean="0"/>
              <a:t>Learning enables animals to adapt to their environments</a:t>
            </a:r>
          </a:p>
          <a:p>
            <a:endParaRPr lang="en-US" dirty="0"/>
          </a:p>
        </p:txBody>
      </p:sp>
      <p:pic>
        <p:nvPicPr>
          <p:cNvPr id="6146" name="Picture 2" descr="http://media-cache-ak0.pinimg.com/236x/19/bd/50/19bd50b98416aa0e65f51f04180c49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lobal3.memecdn.com/ivan-pavlov-be-like-amp-quot-deal-with-it-amp-quot_o_2252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20" y="3505200"/>
            <a:ext cx="2162380" cy="26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953" r="20298"/>
          <a:stretch/>
        </p:blipFill>
        <p:spPr>
          <a:xfrm>
            <a:off x="4876800" y="3505200"/>
            <a:ext cx="20066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337</TotalTime>
  <Words>385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Learning</vt:lpstr>
      <vt:lpstr>Topics in this Unit</vt:lpstr>
      <vt:lpstr>Classical Conditioning</vt:lpstr>
      <vt:lpstr>Classical Conditioning</vt:lpstr>
      <vt:lpstr>Classical Conditioning</vt:lpstr>
      <vt:lpstr>Classical Conditioning</vt:lpstr>
      <vt:lpstr>PowerPoint Presentation</vt:lpstr>
      <vt:lpstr>Classical Conditioning Terms</vt:lpstr>
      <vt:lpstr>Classical Conditioning Applications</vt:lpstr>
      <vt:lpstr>Operant Conditioning</vt:lpstr>
      <vt:lpstr>Reinforcement</vt:lpstr>
      <vt:lpstr>Schedules of Reinforcement</vt:lpstr>
      <vt:lpstr>PowerPoint Presentation</vt:lpstr>
      <vt:lpstr>PowerPoint Presentation</vt:lpstr>
      <vt:lpstr>Schedules of Reinforcement Practice</vt:lpstr>
      <vt:lpstr>Punishment</vt:lpstr>
      <vt:lpstr>Operant Conditioning Application</vt:lpstr>
      <vt:lpstr>Comparing Classical and Operant</vt:lpstr>
      <vt:lpstr>Learning by Observation</vt:lpstr>
      <vt:lpstr>Resources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mrives</dc:creator>
  <cp:lastModifiedBy>Maria Rives</cp:lastModifiedBy>
  <cp:revision>16</cp:revision>
  <dcterms:created xsi:type="dcterms:W3CDTF">2014-04-15T19:13:59Z</dcterms:created>
  <dcterms:modified xsi:type="dcterms:W3CDTF">2015-04-13T21:33:59Z</dcterms:modified>
</cp:coreProperties>
</file>