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3" r:id="rId1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93933-4BF9-49D1-8D85-29254A18B2EE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B16AFE-58CC-4C42-A74E-B5EA6D076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73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A23AA9D-BA60-43C3-BA09-6605D20854A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A35061A-729B-4C43-A929-C6E08E5DE6D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AA9D-BA60-43C3-BA09-6605D20854A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061A-729B-4C43-A929-C6E08E5DE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AA9D-BA60-43C3-BA09-6605D20854A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061A-729B-4C43-A929-C6E08E5DE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AA9D-BA60-43C3-BA09-6605D20854A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061A-729B-4C43-A929-C6E08E5DE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AA9D-BA60-43C3-BA09-6605D20854A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061A-729B-4C43-A929-C6E08E5DE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AA9D-BA60-43C3-BA09-6605D20854A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061A-729B-4C43-A929-C6E08E5DE6D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AA9D-BA60-43C3-BA09-6605D20854A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061A-729B-4C43-A929-C6E08E5DE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AA9D-BA60-43C3-BA09-6605D20854A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061A-729B-4C43-A929-C6E08E5DE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AA9D-BA60-43C3-BA09-6605D20854A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061A-729B-4C43-A929-C6E08E5DE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AA9D-BA60-43C3-BA09-6605D20854A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061A-729B-4C43-A929-C6E08E5DE6D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AA9D-BA60-43C3-BA09-6605D20854A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061A-729B-4C43-A929-C6E08E5DE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A23AA9D-BA60-43C3-BA09-6605D20854A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A35061A-729B-4C43-A929-C6E08E5DE6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nt46WxdKUP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YtLEWVu815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_0fTnXmrQ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youtube.com/watch?v=zjJdcXA1KH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yV2j4BsEM8" TargetMode="External"/><Relationship Id="rId2" Type="http://schemas.openxmlformats.org/officeDocument/2006/relationships/hyperlink" Target="http://www.youtube.com/watch?v=SXJfTNgcpi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Piaget’s Stages of Cognitive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wlink.com/~donclark/leader/ahold/piag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"/>
            <a:ext cx="381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822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Assessing Piaget’s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Continuity &amp; Stages</a:t>
            </a:r>
          </a:p>
          <a:p>
            <a:r>
              <a:rPr lang="en-US" dirty="0" smtClean="0"/>
              <a:t>Did Piaget miss certain conceptual abilities?</a:t>
            </a:r>
          </a:p>
          <a:p>
            <a:pPr lvl="1"/>
            <a:r>
              <a:rPr lang="en-US" dirty="0" smtClean="0"/>
              <a:t>Importance and scope of logic, language, and culture</a:t>
            </a:r>
            <a:endParaRPr lang="en-US" dirty="0"/>
          </a:p>
          <a:p>
            <a:r>
              <a:rPr lang="en-US" dirty="0" smtClean="0"/>
              <a:t>Age at which object permanence, conservation, etc. occur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468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41471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Sensorimotor Stage (Birth-Age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0009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Infants develop the ability to coordinate their sensory input with their motor actions</a:t>
            </a:r>
          </a:p>
          <a:p>
            <a:pPr lvl="1"/>
            <a:r>
              <a:rPr lang="en-US" dirty="0" smtClean="0"/>
              <a:t>Primary circular reactions</a:t>
            </a:r>
          </a:p>
          <a:p>
            <a:pPr lvl="1"/>
            <a:r>
              <a:rPr lang="en-US" dirty="0" smtClean="0"/>
              <a:t>Secondary circular reactions</a:t>
            </a:r>
          </a:p>
          <a:p>
            <a:pPr lvl="1"/>
            <a:r>
              <a:rPr lang="en-US" dirty="0" smtClean="0"/>
              <a:t>Tertiary circular reactions</a:t>
            </a:r>
          </a:p>
          <a:p>
            <a:r>
              <a:rPr lang="en-US" dirty="0" smtClean="0"/>
              <a:t>Shift from innate reflexes to mental symbols</a:t>
            </a:r>
          </a:p>
          <a:p>
            <a:r>
              <a:rPr lang="en-US" dirty="0" smtClean="0"/>
              <a:t>Gradually understand </a:t>
            </a:r>
            <a:r>
              <a:rPr lang="en-US" dirty="0" smtClean="0">
                <a:hlinkClick r:id="rId2"/>
              </a:rPr>
              <a:t>object permanence</a:t>
            </a:r>
            <a:endParaRPr lang="en-US" dirty="0" smtClean="0"/>
          </a:p>
          <a:p>
            <a:r>
              <a:rPr lang="en-US" dirty="0" smtClean="0"/>
              <a:t>Direct groping</a:t>
            </a:r>
            <a:endParaRPr lang="en-US" dirty="0"/>
          </a:p>
        </p:txBody>
      </p:sp>
      <p:pic>
        <p:nvPicPr>
          <p:cNvPr id="2050" name="Picture 2" descr="http://bryanking.net/wp-content/uploads/2009/05/sensorimotor_stage-283x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000500"/>
            <a:ext cx="26955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25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33851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Preoperational Stage (ages 2-7)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438400"/>
            <a:ext cx="6777317" cy="388997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Increased ability to think symbolically and logically</a:t>
            </a:r>
          </a:p>
          <a:p>
            <a:r>
              <a:rPr lang="en-US" dirty="0" smtClean="0"/>
              <a:t>Not mastered </a:t>
            </a:r>
            <a:r>
              <a:rPr lang="en-US" dirty="0" smtClean="0">
                <a:hlinkClick r:id="rId2"/>
              </a:rPr>
              <a:t>conservation</a:t>
            </a:r>
            <a:r>
              <a:rPr lang="en-US" dirty="0" smtClean="0"/>
              <a:t> (awareness that physical quantities remain constant in spite of changes in shape or appearance)</a:t>
            </a:r>
          </a:p>
          <a:p>
            <a:pPr lvl="1"/>
            <a:r>
              <a:rPr lang="en-US" dirty="0" smtClean="0"/>
              <a:t>Number, mass, length, area, volume</a:t>
            </a:r>
            <a:endParaRPr lang="en-US" dirty="0"/>
          </a:p>
          <a:p>
            <a:r>
              <a:rPr lang="en-US" dirty="0" smtClean="0"/>
              <a:t>Centration-focus on one feature of a problem, not the whole/other aspects</a:t>
            </a:r>
          </a:p>
          <a:p>
            <a:r>
              <a:rPr lang="en-US" dirty="0" smtClean="0"/>
              <a:t>Irreversibility-inability to envision reversing an action</a:t>
            </a:r>
            <a:endParaRPr lang="en-US" dirty="0"/>
          </a:p>
        </p:txBody>
      </p:sp>
      <p:pic>
        <p:nvPicPr>
          <p:cNvPr id="3074" name="Picture 2" descr="https://classes.lt.unt.edu/Spring_2010/CECS_5030_020/mpl0016/Professional%20Profile/Writing/Piaget_Paper1_files/image00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1792339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951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33851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Preoperational Stage (ages 2-7)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Egocentrism-inability to share another person’s point of view</a:t>
            </a:r>
          </a:p>
          <a:p>
            <a:pPr lvl="1"/>
            <a:r>
              <a:rPr lang="en-US" dirty="0" smtClean="0"/>
              <a:t>Animism-belief that all things are living</a:t>
            </a:r>
          </a:p>
          <a:p>
            <a:pPr lvl="1"/>
            <a:r>
              <a:rPr lang="en-US" dirty="0" err="1" smtClean="0"/>
              <a:t>Artificialism</a:t>
            </a:r>
            <a:r>
              <a:rPr lang="en-US" dirty="0" smtClean="0"/>
              <a:t>-natural phenomena are created by people</a:t>
            </a:r>
          </a:p>
          <a:p>
            <a:pPr lvl="1"/>
            <a:r>
              <a:rPr lang="en-US" dirty="0" smtClean="0"/>
              <a:t>Collective monologues-conversations between children who are talking about two different subjects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919253" y="5562600"/>
            <a:ext cx="271885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Video of 4 year old and 2 year old-Egocentrism and Animism</a:t>
            </a:r>
            <a:endParaRPr lang="en-US" sz="1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704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Concrete Operational (ages 6/7-11)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/>
          <a:lstStyle/>
          <a:p>
            <a:r>
              <a:rPr lang="en-US" dirty="0" smtClean="0"/>
              <a:t>Begin to think logically about concrete events</a:t>
            </a:r>
          </a:p>
          <a:p>
            <a:r>
              <a:rPr lang="en-US" dirty="0" smtClean="0"/>
              <a:t>Master conservation (gradually), </a:t>
            </a:r>
            <a:r>
              <a:rPr lang="en-US" dirty="0" smtClean="0">
                <a:hlinkClick r:id="rId2"/>
              </a:rPr>
              <a:t>reversibility</a:t>
            </a:r>
            <a:r>
              <a:rPr lang="en-US" dirty="0" smtClean="0"/>
              <a:t>, and </a:t>
            </a:r>
            <a:r>
              <a:rPr lang="en-US" dirty="0" err="1" smtClean="0"/>
              <a:t>decentration</a:t>
            </a:r>
            <a:endParaRPr lang="en-US" dirty="0" smtClean="0"/>
          </a:p>
          <a:p>
            <a:r>
              <a:rPr lang="en-US" dirty="0" smtClean="0"/>
              <a:t>Can work successfully with  hierarchical classifications</a:t>
            </a:r>
          </a:p>
          <a:p>
            <a:r>
              <a:rPr lang="en-US" dirty="0" smtClean="0"/>
              <a:t>Comprehend mathematical transformations</a:t>
            </a:r>
          </a:p>
          <a:p>
            <a:r>
              <a:rPr lang="en-US" dirty="0" smtClean="0"/>
              <a:t>Unable to deal with abstract concepts</a:t>
            </a:r>
          </a:p>
        </p:txBody>
      </p:sp>
    </p:spTree>
    <p:extLst>
      <p:ext uri="{BB962C8B-B14F-4D97-AF65-F5344CB8AC3E}">
        <p14:creationId xmlns:p14="http://schemas.microsoft.com/office/powerpoint/2010/main" val="253952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Formal Operational (begins around 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mental operations to abstract concepts</a:t>
            </a:r>
          </a:p>
          <a:p>
            <a:r>
              <a:rPr lang="en-US" dirty="0" smtClean="0"/>
              <a:t>Think logically</a:t>
            </a:r>
          </a:p>
          <a:p>
            <a:r>
              <a:rPr lang="en-US" dirty="0" smtClean="0">
                <a:hlinkClick r:id="rId2"/>
              </a:rPr>
              <a:t>http://www.youtube.com/watch?v=zjJdcXA1KH8</a:t>
            </a:r>
            <a:endParaRPr lang="en-US" dirty="0"/>
          </a:p>
        </p:txBody>
      </p:sp>
      <p:sp>
        <p:nvSpPr>
          <p:cNvPr id="4" name="AutoShape 2"/>
          <p:cNvSpPr>
            <a:spLocks noChangeAspect="1" noChangeArrowheads="1"/>
          </p:cNvSpPr>
          <p:nvPr/>
        </p:nvSpPr>
        <p:spPr bwMode="auto">
          <a:xfrm>
            <a:off x="4443413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/>
          <p:cNvSpPr>
            <a:spLocks noChangeAspect="1" noChangeArrowheads="1"/>
          </p:cNvSpPr>
          <p:nvPr/>
        </p:nvSpPr>
        <p:spPr bwMode="auto">
          <a:xfrm>
            <a:off x="4595813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/>
          <p:cNvSpPr>
            <a:spLocks noChangeAspect="1" noChangeArrowheads="1"/>
          </p:cNvSpPr>
          <p:nvPr/>
        </p:nvSpPr>
        <p:spPr bwMode="auto">
          <a:xfrm>
            <a:off x="4748213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/>
          <p:cNvSpPr>
            <a:spLocks noChangeAspect="1" noChangeArrowheads="1"/>
          </p:cNvSpPr>
          <p:nvPr/>
        </p:nvSpPr>
        <p:spPr bwMode="auto">
          <a:xfrm>
            <a:off x="4900613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/>
          <p:cNvSpPr>
            <a:spLocks noChangeAspect="1" noChangeArrowheads="1"/>
          </p:cNvSpPr>
          <p:nvPr/>
        </p:nvSpPr>
        <p:spPr bwMode="auto">
          <a:xfrm>
            <a:off x="5053013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8" name="Picture 12" descr="http://ts1.mm.bing.net/th?id=HN.608036471773661821&amp;pid=1.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595" y="4114800"/>
            <a:ext cx="3748087" cy="249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684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3200"/>
            <a:ext cx="7024744" cy="9535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Evaluate the accuracy of Piaget’s theory…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83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Assessing Piaget’s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 </a:t>
            </a:r>
            <a:r>
              <a:rPr lang="en-US" dirty="0" err="1" smtClean="0"/>
              <a:t>Vygotsky</a:t>
            </a:r>
            <a:r>
              <a:rPr lang="en-US" dirty="0" smtClean="0"/>
              <a:t>: Children learn best by interacting with others</a:t>
            </a:r>
          </a:p>
          <a:p>
            <a:pPr lvl="1"/>
            <a:r>
              <a:rPr lang="en-US" dirty="0" smtClean="0"/>
              <a:t>Language can help build thinking</a:t>
            </a:r>
          </a:p>
          <a:p>
            <a:pPr lvl="1"/>
            <a:r>
              <a:rPr lang="en-US" dirty="0" smtClean="0"/>
              <a:t>Scaffolding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Zone of proximal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275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229548"/>
          </a:xfrm>
        </p:spPr>
        <p:txBody>
          <a:bodyPr>
            <a:normAutofit lnSpcReduction="10000"/>
          </a:bodyPr>
          <a:lstStyle/>
          <a:p>
            <a:pPr marL="525780" indent="-457200">
              <a:buAutoNum type="arabicPeriod"/>
            </a:pPr>
            <a:r>
              <a:rPr lang="en-US" b="1" dirty="0" smtClean="0">
                <a:hlinkClick r:id="rId2"/>
              </a:rPr>
              <a:t>Cooing</a:t>
            </a:r>
            <a:r>
              <a:rPr lang="en-US" dirty="0" smtClean="0"/>
              <a:t> (2 months)-babies begin to make vowel sounds</a:t>
            </a:r>
          </a:p>
          <a:p>
            <a:pPr marL="525780" indent="-457200">
              <a:buAutoNum type="arabicPeriod"/>
            </a:pPr>
            <a:r>
              <a:rPr lang="en-US" b="1" dirty="0" smtClean="0">
                <a:hlinkClick r:id="rId3"/>
              </a:rPr>
              <a:t>Babbling </a:t>
            </a:r>
            <a:r>
              <a:rPr lang="en-US" dirty="0" smtClean="0"/>
              <a:t>(6 months)-add consonant sounds to vowel sounds</a:t>
            </a:r>
          </a:p>
          <a:p>
            <a:pPr marL="525780" indent="-457200">
              <a:buAutoNum type="arabicPeriod"/>
            </a:pPr>
            <a:r>
              <a:rPr lang="en-US" b="1" dirty="0" smtClean="0"/>
              <a:t>Holographic </a:t>
            </a:r>
            <a:r>
              <a:rPr lang="en-US" b="1" dirty="0" smtClean="0"/>
              <a:t>speech </a:t>
            </a:r>
            <a:r>
              <a:rPr lang="en-US" dirty="0" smtClean="0"/>
              <a:t>(age 1)-say actual words or use </a:t>
            </a:r>
            <a:r>
              <a:rPr lang="en-US" dirty="0" err="1" smtClean="0"/>
              <a:t>holophrases</a:t>
            </a:r>
            <a:r>
              <a:rPr lang="en-US" dirty="0" smtClean="0"/>
              <a:t>, such as “milk!”</a:t>
            </a:r>
          </a:p>
          <a:p>
            <a:pPr marL="525780" indent="-457200">
              <a:buAutoNum type="arabicPeriod"/>
            </a:pPr>
            <a:r>
              <a:rPr lang="en-US" b="1" dirty="0" smtClean="0"/>
              <a:t>Telegraphic speech </a:t>
            </a:r>
            <a:r>
              <a:rPr lang="en-US" dirty="0" smtClean="0"/>
              <a:t>(age 18 months)-string words together to form short, simple sentences, ex. “Mommy, go”</a:t>
            </a:r>
          </a:p>
          <a:p>
            <a:pPr marL="525780" indent="-457200">
              <a:buAutoNum type="arabicPeriod"/>
            </a:pPr>
            <a:r>
              <a:rPr lang="en-US" b="1" dirty="0" smtClean="0"/>
              <a:t>Whole sentences </a:t>
            </a:r>
            <a:r>
              <a:rPr lang="en-US" dirty="0" smtClean="0"/>
              <a:t>(age 6) – use grammar, increase vocabulary,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3433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664</TotalTime>
  <Words>353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Piaget’s Stages of Cognitive Development</vt:lpstr>
      <vt:lpstr>Sensorimotor Stage (Birth-Age 2)</vt:lpstr>
      <vt:lpstr>Preoperational Stage (ages 2-7)</vt:lpstr>
      <vt:lpstr>Preoperational Stage (ages 2-7)</vt:lpstr>
      <vt:lpstr>Concrete Operational (ages 6/7-11)</vt:lpstr>
      <vt:lpstr>Formal Operational (begins around 12)</vt:lpstr>
      <vt:lpstr>Evaluate the accuracy of Piaget’s theory…</vt:lpstr>
      <vt:lpstr>Assessing Piaget’s Theory</vt:lpstr>
      <vt:lpstr>Language Development</vt:lpstr>
      <vt:lpstr>Assessing Piaget’s Theory</vt:lpstr>
    </vt:vector>
  </TitlesOfParts>
  <Company>Cosmos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Piaget’s Stages of Cognitive Development</dc:title>
  <dc:creator>Maria Rives</dc:creator>
  <cp:lastModifiedBy>Maria Rives</cp:lastModifiedBy>
  <cp:revision>25</cp:revision>
  <cp:lastPrinted>2014-12-03T13:33:38Z</cp:lastPrinted>
  <dcterms:created xsi:type="dcterms:W3CDTF">2014-12-02T17:53:22Z</dcterms:created>
  <dcterms:modified xsi:type="dcterms:W3CDTF">2014-12-03T22:30:40Z</dcterms:modified>
</cp:coreProperties>
</file>