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7404FC5-ECE5-4CC3-BD27-4BA66FE6906A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DA162B6-0F9B-4148-9316-D7DD831BB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4FC5-ECE5-4CC3-BD27-4BA66FE6906A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2B6-0F9B-4148-9316-D7DD831BB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4FC5-ECE5-4CC3-BD27-4BA66FE6906A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2B6-0F9B-4148-9316-D7DD831BB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4FC5-ECE5-4CC3-BD27-4BA66FE6906A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2B6-0F9B-4148-9316-D7DD831BB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4FC5-ECE5-4CC3-BD27-4BA66FE6906A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2B6-0F9B-4148-9316-D7DD831BB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4FC5-ECE5-4CC3-BD27-4BA66FE6906A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2B6-0F9B-4148-9316-D7DD831BB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404FC5-ECE5-4CC3-BD27-4BA66FE6906A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A162B6-0F9B-4148-9316-D7DD831BBDA0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7404FC5-ECE5-4CC3-BD27-4BA66FE6906A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DA162B6-0F9B-4148-9316-D7DD831BB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4FC5-ECE5-4CC3-BD27-4BA66FE6906A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2B6-0F9B-4148-9316-D7DD831BB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4FC5-ECE5-4CC3-BD27-4BA66FE6906A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2B6-0F9B-4148-9316-D7DD831BB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04FC5-ECE5-4CC3-BD27-4BA66FE6906A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162B6-0F9B-4148-9316-D7DD831BBD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7404FC5-ECE5-4CC3-BD27-4BA66FE6906A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DA162B6-0F9B-4148-9316-D7DD831BBD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webmd.com/baby/ss/slideshow-fetal-developmen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Prenatal Development and Physical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45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27" y="609600"/>
            <a:ext cx="8229600" cy="1066800"/>
          </a:xfrm>
        </p:spPr>
        <p:txBody>
          <a:bodyPr/>
          <a:lstStyle/>
          <a:p>
            <a:r>
              <a:rPr lang="en-US" dirty="0" smtClean="0"/>
              <a:t>Newborns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73" y="1524000"/>
            <a:ext cx="8229600" cy="4325112"/>
          </a:xfrm>
        </p:spPr>
        <p:txBody>
          <a:bodyPr/>
          <a:lstStyle/>
          <a:p>
            <a:r>
              <a:rPr lang="en-US" dirty="0" smtClean="0"/>
              <a:t>Usually around 7-8 pounds and are about 18-22 inches long</a:t>
            </a:r>
            <a:endParaRPr lang="en-US" dirty="0"/>
          </a:p>
          <a:p>
            <a:r>
              <a:rPr lang="en-US" dirty="0" smtClean="0"/>
              <a:t>APGAR test at birth and hearing test</a:t>
            </a:r>
          </a:p>
          <a:p>
            <a:r>
              <a:rPr lang="en-US" dirty="0" smtClean="0"/>
              <a:t>Breastfed babies identify their mother by smell</a:t>
            </a:r>
          </a:p>
        </p:txBody>
      </p:sp>
      <p:pic>
        <p:nvPicPr>
          <p:cNvPr id="7170" name="Picture 2" descr="http://www.novinite.com/media/images/2009-04/photo_verybig_102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73582"/>
            <a:ext cx="47625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5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r>
              <a:rPr lang="en-US" dirty="0" smtClean="0"/>
              <a:t>Reflexes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25112"/>
          </a:xfrm>
        </p:spPr>
        <p:txBody>
          <a:bodyPr/>
          <a:lstStyle/>
          <a:p>
            <a:r>
              <a:rPr lang="en-US" dirty="0" smtClean="0"/>
              <a:t>Rooting </a:t>
            </a:r>
          </a:p>
          <a:p>
            <a:r>
              <a:rPr lang="en-US" dirty="0" smtClean="0"/>
              <a:t>Sucking</a:t>
            </a:r>
          </a:p>
          <a:p>
            <a:r>
              <a:rPr lang="en-US" dirty="0" smtClean="0"/>
              <a:t>Babinski</a:t>
            </a:r>
          </a:p>
          <a:p>
            <a:r>
              <a:rPr lang="en-US" dirty="0" smtClean="0"/>
              <a:t>Moro</a:t>
            </a:r>
          </a:p>
          <a:p>
            <a:r>
              <a:rPr lang="en-US" dirty="0" smtClean="0"/>
              <a:t>Plantar</a:t>
            </a:r>
          </a:p>
          <a:p>
            <a:r>
              <a:rPr lang="en-US" dirty="0" smtClean="0"/>
              <a:t>Swimming</a:t>
            </a:r>
          </a:p>
          <a:p>
            <a:r>
              <a:rPr lang="en-US" dirty="0" smtClean="0"/>
              <a:t>Stepping</a:t>
            </a:r>
          </a:p>
          <a:p>
            <a:r>
              <a:rPr lang="en-US" dirty="0" smtClean="0"/>
              <a:t>Grasping/Palmar</a:t>
            </a:r>
            <a:endParaRPr lang="en-US" dirty="0"/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45958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/>
          <p:cNvSpPr>
            <a:spLocks noChangeAspect="1" noChangeArrowheads="1"/>
          </p:cNvSpPr>
          <p:nvPr/>
        </p:nvSpPr>
        <p:spPr bwMode="auto">
          <a:xfrm>
            <a:off x="474821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0" name="Picture 8" descr="http://what-when-how.com/wp-content/uploads/2012/04/tmpF28_thumb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45" y="838200"/>
            <a:ext cx="4367213" cy="582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61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Babies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Babies know a lot!</a:t>
            </a:r>
          </a:p>
          <a:p>
            <a:r>
              <a:rPr lang="en-US" dirty="0" smtClean="0"/>
              <a:t>We use habituation to tell</a:t>
            </a:r>
          </a:p>
          <a:p>
            <a:pPr lvl="1"/>
            <a:r>
              <a:rPr lang="en-US" dirty="0" smtClean="0"/>
              <a:t>Decrease in response after a period of stimulation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happens when you watch a scary movie?</a:t>
            </a:r>
            <a:endParaRPr lang="en-US" dirty="0"/>
          </a:p>
        </p:txBody>
      </p:sp>
      <p:pic>
        <p:nvPicPr>
          <p:cNvPr id="9218" name="Picture 2" descr="http://www.stepbystep.com/wp-content/uploads/2013/04/Top-10-Scariest-Horror-Movies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Maturation-sequence of biological changes that indicate growth</a:t>
            </a:r>
          </a:p>
          <a:p>
            <a:pPr lvl="1"/>
            <a:r>
              <a:rPr lang="en-US" dirty="0" smtClean="0"/>
              <a:t>Typically uninfluenced by experience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Brain development (pruning process &amp; long-term potentiation)</a:t>
            </a:r>
          </a:p>
          <a:p>
            <a:pPr lvl="1"/>
            <a:r>
              <a:rPr lang="en-US" dirty="0" smtClean="0"/>
              <a:t>Motor development (roll over	rock	    crawl        sit       walk)</a:t>
            </a:r>
          </a:p>
          <a:p>
            <a:pPr lvl="1"/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562600" y="5638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705600" y="5638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77200" y="5597236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600200" y="59436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2"/>
          <p:cNvSpPr>
            <a:spLocks noChangeAspect="1" noChangeArrowheads="1"/>
          </p:cNvSpPr>
          <p:nvPr/>
        </p:nvSpPr>
        <p:spPr bwMode="auto">
          <a:xfrm>
            <a:off x="44434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/>
          <p:cNvSpPr>
            <a:spLocks noChangeAspect="1" noChangeArrowheads="1"/>
          </p:cNvSpPr>
          <p:nvPr/>
        </p:nvSpPr>
        <p:spPr bwMode="auto">
          <a:xfrm>
            <a:off x="459581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/>
          <p:cNvSpPr>
            <a:spLocks noChangeAspect="1" noChangeArrowheads="1"/>
          </p:cNvSpPr>
          <p:nvPr/>
        </p:nvSpPr>
        <p:spPr bwMode="auto">
          <a:xfrm>
            <a:off x="474821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/>
          <p:cNvSpPr>
            <a:spLocks noChangeAspect="1" noChangeArrowheads="1"/>
          </p:cNvSpPr>
          <p:nvPr/>
        </p:nvSpPr>
        <p:spPr bwMode="auto">
          <a:xfrm>
            <a:off x="490061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50" name="Picture 10" descr="http://cdn.themetapicture.com/media/funny-baby-try-craw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17538"/>
            <a:ext cx="23336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66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en-US" dirty="0" smtClean="0"/>
              <a:t>Lightly touching an infant’s cheek will result in the movement of the infant’s mouth to whichever side of his face was touched. This is known as what type of reflex?</a:t>
            </a:r>
          </a:p>
          <a:p>
            <a:pPr marL="1181862" lvl="2" indent="-514350">
              <a:buAutoNum type="alphaUcPeriod"/>
            </a:pPr>
            <a:r>
              <a:rPr lang="en-US" dirty="0" smtClean="0"/>
              <a:t>Babinski</a:t>
            </a:r>
          </a:p>
          <a:p>
            <a:pPr marL="1181862" lvl="2" indent="-514350">
              <a:buAutoNum type="alphaUcPeriod"/>
            </a:pPr>
            <a:r>
              <a:rPr lang="en-US" dirty="0" smtClean="0"/>
              <a:t>Moro</a:t>
            </a:r>
          </a:p>
          <a:p>
            <a:pPr marL="1181862" lvl="2" indent="-514350">
              <a:buAutoNum type="alphaUcPeriod"/>
            </a:pPr>
            <a:r>
              <a:rPr lang="en-US" dirty="0" smtClean="0"/>
              <a:t>Palmar</a:t>
            </a:r>
          </a:p>
          <a:p>
            <a:pPr marL="1181862" lvl="2" indent="-514350">
              <a:buAutoNum type="alphaUcPeriod"/>
            </a:pPr>
            <a:r>
              <a:rPr lang="en-US" dirty="0" smtClean="0"/>
              <a:t>Sucking</a:t>
            </a:r>
          </a:p>
          <a:p>
            <a:pPr marL="1181862" lvl="2" indent="-514350">
              <a:buAutoNum type="alphaUcPeriod"/>
            </a:pPr>
            <a:r>
              <a:rPr lang="en-US" dirty="0" smtClean="0"/>
              <a:t>Rooting</a:t>
            </a:r>
          </a:p>
        </p:txBody>
      </p:sp>
    </p:spTree>
    <p:extLst>
      <p:ext uri="{BB962C8B-B14F-4D97-AF65-F5344CB8AC3E}">
        <p14:creationId xmlns:p14="http://schemas.microsoft.com/office/powerpoint/2010/main" val="4087159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</p:spPr>
        <p:txBody>
          <a:bodyPr/>
          <a:lstStyle/>
          <a:p>
            <a:r>
              <a:rPr lang="en-US" dirty="0" smtClean="0"/>
              <a:t>Check!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181600"/>
          </a:xfrm>
        </p:spPr>
        <p:txBody>
          <a:bodyPr/>
          <a:lstStyle/>
          <a:p>
            <a:pPr marL="624078" indent="-514350">
              <a:buFont typeface="+mj-lt"/>
              <a:buAutoNum type="arabicPeriod" startAt="2"/>
            </a:pPr>
            <a:r>
              <a:rPr lang="en-US" dirty="0" smtClean="0"/>
              <a:t>Pregnant women are often told not to eat processed meats, such as hot dogs and lunchmeat, in order to avoid consuming a harmful bacteria called listeria that could cause miscarriage.  Based on this, listeria could be considered a(n)</a:t>
            </a:r>
          </a:p>
          <a:p>
            <a:pPr marL="1181862" lvl="2" indent="-514350">
              <a:buAutoNum type="alphaUcPeriod"/>
            </a:pPr>
            <a:r>
              <a:rPr lang="en-US" dirty="0" smtClean="0"/>
              <a:t>Effect of habituation</a:t>
            </a:r>
          </a:p>
          <a:p>
            <a:pPr marL="1181862" lvl="2" indent="-514350">
              <a:buAutoNum type="alphaUcPeriod"/>
            </a:pPr>
            <a:r>
              <a:rPr lang="en-US" dirty="0" smtClean="0"/>
              <a:t>Effect of maturation</a:t>
            </a:r>
          </a:p>
          <a:p>
            <a:pPr marL="1181862" lvl="2" indent="-514350">
              <a:buAutoNum type="alphaUcPeriod"/>
            </a:pPr>
            <a:r>
              <a:rPr lang="en-US" dirty="0" smtClean="0"/>
              <a:t>Teratogen</a:t>
            </a:r>
          </a:p>
          <a:p>
            <a:pPr marL="1181862" lvl="2" indent="-514350">
              <a:buAutoNum type="alphaUcPeriod"/>
            </a:pPr>
            <a:r>
              <a:rPr lang="en-US" dirty="0" smtClean="0"/>
              <a:t>Zygote</a:t>
            </a:r>
          </a:p>
          <a:p>
            <a:pPr marL="1181862" lvl="2" indent="-514350">
              <a:buAutoNum type="alphaUcPeriod"/>
            </a:pPr>
            <a:r>
              <a:rPr lang="en-US" dirty="0" smtClean="0"/>
              <a:t>Reflex</a:t>
            </a:r>
          </a:p>
          <a:p>
            <a:pPr marL="624078" indent="-514350">
              <a:buAutoNum type="alphaUcPeriod"/>
            </a:pPr>
            <a:endParaRPr lang="en-US" dirty="0" smtClean="0"/>
          </a:p>
          <a:p>
            <a:pPr marL="624078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5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Prenatal Development-Germinal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810000" cy="432511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2 weeks after fertilization and conception</a:t>
            </a:r>
          </a:p>
          <a:p>
            <a:r>
              <a:rPr lang="en-US" dirty="0" smtClean="0"/>
              <a:t>Zygote</a:t>
            </a:r>
          </a:p>
          <a:p>
            <a:pPr lvl="1"/>
            <a:r>
              <a:rPr lang="en-US" dirty="0" smtClean="0"/>
              <a:t>Fewer than half survive</a:t>
            </a:r>
          </a:p>
          <a:p>
            <a:pPr lvl="1"/>
            <a:r>
              <a:rPr lang="en-US" dirty="0" smtClean="0"/>
              <a:t>Cell division and differentiation</a:t>
            </a:r>
          </a:p>
          <a:p>
            <a:pPr lvl="1"/>
            <a:r>
              <a:rPr lang="en-US" dirty="0" smtClean="0"/>
              <a:t>Implants onto placenta after 10 days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www.gettingovergod.com/wp-content/uploads/2011/11/sperm_zygo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470490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0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smartsite.ucdavis.edu/access/content/user/00002950/bis10v/week10/day1thru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73727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2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8373"/>
            <a:ext cx="8229600" cy="1066800"/>
          </a:xfrm>
        </p:spPr>
        <p:txBody>
          <a:bodyPr/>
          <a:lstStyle/>
          <a:p>
            <a:r>
              <a:rPr lang="en-US" dirty="0" smtClean="0"/>
              <a:t>Twins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5173"/>
            <a:ext cx="4657725" cy="5019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Monozygotic twins</a:t>
            </a:r>
          </a:p>
          <a:p>
            <a:pPr lvl="1"/>
            <a:r>
              <a:rPr lang="en-US" dirty="0" smtClean="0"/>
              <a:t>“Identical”</a:t>
            </a:r>
          </a:p>
          <a:p>
            <a:pPr lvl="1"/>
            <a:r>
              <a:rPr lang="en-US" dirty="0" smtClean="0"/>
              <a:t>Two babies come from one zygote that split completely into two separate masses</a:t>
            </a:r>
          </a:p>
          <a:p>
            <a:pPr lvl="1"/>
            <a:r>
              <a:rPr lang="en-US" dirty="0" smtClean="0"/>
              <a:t>Same sex and possess the same set of 46 chromosomes</a:t>
            </a:r>
          </a:p>
          <a:p>
            <a:r>
              <a:rPr lang="en-US" dirty="0" smtClean="0"/>
              <a:t>Dizygotic twins</a:t>
            </a:r>
          </a:p>
          <a:p>
            <a:pPr lvl="1"/>
            <a:r>
              <a:rPr lang="en-US" dirty="0" smtClean="0"/>
              <a:t>“Fraternal”</a:t>
            </a:r>
          </a:p>
          <a:p>
            <a:pPr lvl="1"/>
            <a:r>
              <a:rPr lang="en-US" dirty="0" smtClean="0"/>
              <a:t>Two babies come from two zygotes (two eggs were released during ovulation and fertilized by two different sperm cells)</a:t>
            </a:r>
            <a:endParaRPr lang="en-US" dirty="0"/>
          </a:p>
        </p:txBody>
      </p:sp>
      <p:pic>
        <p:nvPicPr>
          <p:cNvPr id="3074" name="Picture 2" descr="http://icergoup2.wikispaces.com/file/view/526.png/119298725/289x280/5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1673"/>
            <a:ext cx="2752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estoftwins.com/wp-content/uploads/2012/07/monozygotic-dizygotic-tw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3124200"/>
            <a:ext cx="45719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126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/>
              <a:t>Embryonic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Lasts from two weeks after conception to 8-10 weeks</a:t>
            </a:r>
          </a:p>
          <a:p>
            <a:r>
              <a:rPr lang="en-US" dirty="0" smtClean="0"/>
              <a:t>Inner cells of the zygote become the embryo</a:t>
            </a:r>
          </a:p>
          <a:p>
            <a:r>
              <a:rPr lang="en-US" dirty="0" smtClean="0"/>
              <a:t>Outer cells become the placenta</a:t>
            </a:r>
          </a:p>
          <a:p>
            <a:r>
              <a:rPr lang="en-US" dirty="0" smtClean="0"/>
              <a:t>Organs begin to form and function (heart, spine, brain)</a:t>
            </a:r>
            <a:endParaRPr lang="en-US" dirty="0"/>
          </a:p>
        </p:txBody>
      </p:sp>
      <p:pic>
        <p:nvPicPr>
          <p:cNvPr id="4098" name="Picture 2" descr="fetal development at 8 wee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255" y="381000"/>
            <a:ext cx="469582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umpath.com/IMG/jpg_10143_normal_placenta_28w_1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3571876"/>
            <a:ext cx="3537759" cy="313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147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Embryonic Stage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stage of great vulnerability, because virtually all the basic physiological structures are forming.</a:t>
            </a:r>
          </a:p>
          <a:p>
            <a:endParaRPr lang="en-US" dirty="0"/>
          </a:p>
          <a:p>
            <a:r>
              <a:rPr lang="en-US" dirty="0" smtClean="0"/>
              <a:t>What type of outside (environmental) forces could affect the embryo at this stage?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9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633" y="381000"/>
            <a:ext cx="8229600" cy="1066800"/>
          </a:xfrm>
        </p:spPr>
        <p:txBody>
          <a:bodyPr/>
          <a:lstStyle/>
          <a:p>
            <a:r>
              <a:rPr lang="en-US" dirty="0" smtClean="0"/>
              <a:t>Teratogens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325112"/>
          </a:xfrm>
        </p:spPr>
        <p:txBody>
          <a:bodyPr/>
          <a:lstStyle/>
          <a:p>
            <a:r>
              <a:rPr lang="en-US" dirty="0" smtClean="0"/>
              <a:t>External agents that can harm an embryo or fetus</a:t>
            </a:r>
            <a:endParaRPr lang="en-US" dirty="0"/>
          </a:p>
        </p:txBody>
      </p:sp>
      <p:pic>
        <p:nvPicPr>
          <p:cNvPr id="5122" name="Picture 2" descr="http://www.moondragon.org/obgyn/graphics/teratogenanomalies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42" y="1981200"/>
            <a:ext cx="7759583" cy="49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31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5960" y="-1738577"/>
            <a:ext cx="7231062" cy="9641417"/>
          </a:xfrm>
        </p:spPr>
      </p:pic>
    </p:spTree>
    <p:extLst>
      <p:ext uri="{BB962C8B-B14F-4D97-AF65-F5344CB8AC3E}">
        <p14:creationId xmlns:p14="http://schemas.microsoft.com/office/powerpoint/2010/main" val="257573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3" y="457200"/>
            <a:ext cx="8229600" cy="1066800"/>
          </a:xfrm>
        </p:spPr>
        <p:txBody>
          <a:bodyPr/>
          <a:lstStyle/>
          <a:p>
            <a:r>
              <a:rPr lang="en-US" dirty="0" smtClean="0"/>
              <a:t>Fetal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10000" cy="50505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8-10 weeks (2 months) to 40 weeks (9 months)</a:t>
            </a:r>
          </a:p>
          <a:p>
            <a:r>
              <a:rPr lang="en-US" dirty="0" smtClean="0"/>
              <a:t>Organs continue to develop and become functional</a:t>
            </a:r>
          </a:p>
          <a:p>
            <a:r>
              <a:rPr lang="en-US" dirty="0" smtClean="0"/>
              <a:t>Teratogens will affect the physical functioning not the structure</a:t>
            </a:r>
          </a:p>
          <a:p>
            <a:r>
              <a:rPr lang="en-US" dirty="0" smtClean="0"/>
              <a:t>22-26 weeks is the threshold of viability</a:t>
            </a:r>
          </a:p>
          <a:p>
            <a:endParaRPr lang="en-US" dirty="0"/>
          </a:p>
          <a:p>
            <a:r>
              <a:rPr lang="en-US" dirty="0" smtClean="0">
                <a:hlinkClick r:id="rId2"/>
              </a:rPr>
              <a:t>http://www.webmd.com/baby/ss/slideshow-fetal-development</a:t>
            </a:r>
            <a:endParaRPr lang="en-US" dirty="0"/>
          </a:p>
        </p:txBody>
      </p:sp>
      <p:pic>
        <p:nvPicPr>
          <p:cNvPr id="6146" name="Picture 2" descr="http://2.bp.blogspot.com/-Bv9suV-qdq8/Te7Xm3vnL_I/AAAAAAAAACg/KlDsjqtDFQc/s1600/fet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3" y="2209800"/>
            <a:ext cx="4371818" cy="326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999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63</TotalTime>
  <Words>393</Words>
  <Application>Microsoft Office PowerPoint</Application>
  <PresentationFormat>On-screen Show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Prenatal Development and Physical Development</vt:lpstr>
      <vt:lpstr>Prenatal Development-Germinal Stage</vt:lpstr>
      <vt:lpstr>PowerPoint Presentation</vt:lpstr>
      <vt:lpstr>Twins</vt:lpstr>
      <vt:lpstr>Embryonic Stage</vt:lpstr>
      <vt:lpstr>Embryonic Stage</vt:lpstr>
      <vt:lpstr>Teratogens</vt:lpstr>
      <vt:lpstr>PowerPoint Presentation</vt:lpstr>
      <vt:lpstr>Fetal Period</vt:lpstr>
      <vt:lpstr>Newborns</vt:lpstr>
      <vt:lpstr>Reflexes</vt:lpstr>
      <vt:lpstr>Studying Babies</vt:lpstr>
      <vt:lpstr>Infant Growth</vt:lpstr>
      <vt:lpstr>Check!</vt:lpstr>
      <vt:lpstr>Check!</vt:lpstr>
    </vt:vector>
  </TitlesOfParts>
  <Company>Cosmos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Prenatal Development and Physical Development</dc:title>
  <dc:creator>Maria Rives</dc:creator>
  <cp:lastModifiedBy>Maria Rives</cp:lastModifiedBy>
  <cp:revision>7</cp:revision>
  <dcterms:created xsi:type="dcterms:W3CDTF">2014-12-01T19:27:14Z</dcterms:created>
  <dcterms:modified xsi:type="dcterms:W3CDTF">2014-12-01T20:30:38Z</dcterms:modified>
</cp:coreProperties>
</file>