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8" r:id="rId5"/>
    <p:sldId id="258" r:id="rId6"/>
    <p:sldId id="259" r:id="rId7"/>
    <p:sldId id="260" r:id="rId8"/>
    <p:sldId id="263" r:id="rId9"/>
    <p:sldId id="269" r:id="rId10"/>
    <p:sldId id="264" r:id="rId11"/>
    <p:sldId id="265" r:id="rId12"/>
    <p:sldId id="262" r:id="rId13"/>
    <p:sldId id="267" r:id="rId14"/>
    <p:sldId id="270" r:id="rId15"/>
    <p:sldId id="271" r:id="rId16"/>
    <p:sldId id="272" r:id="rId17"/>
    <p:sldId id="273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13F59F-0BB6-468E-83BB-BCFA81094AFC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9EC79C-FB7C-438A-87C1-0DB157DA850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ashlightcreative.net/swf/mindreader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Day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Anagrams!!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WREAT	WATER</a:t>
            </a:r>
          </a:p>
          <a:p>
            <a:endParaRPr lang="en-US" dirty="0" smtClean="0"/>
          </a:p>
          <a:p>
            <a:r>
              <a:rPr lang="en-US" dirty="0" smtClean="0"/>
              <a:t>ETRYN		ENTRY</a:t>
            </a:r>
          </a:p>
          <a:p>
            <a:endParaRPr lang="en-US" dirty="0" smtClean="0"/>
          </a:p>
          <a:p>
            <a:r>
              <a:rPr lang="en-US" dirty="0" smtClean="0"/>
              <a:t>GRABE		BARGE</a:t>
            </a:r>
          </a:p>
          <a:p>
            <a:endParaRPr lang="en-US" dirty="0" smtClean="0"/>
          </a:p>
          <a:p>
            <a:r>
              <a:rPr lang="en-US" dirty="0" smtClean="0"/>
              <a:t>How long would it take you to unscramble these letters???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0" y="1828800"/>
            <a:ext cx="762000" cy="1588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62200" y="2895600"/>
            <a:ext cx="762000" cy="1588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62200" y="3886200"/>
            <a:ext cx="762000" cy="1588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OCHSA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solution to this anagram?</a:t>
            </a:r>
          </a:p>
          <a:p>
            <a:endParaRPr lang="en-US" dirty="0" smtClean="0"/>
          </a:p>
          <a:p>
            <a:r>
              <a:rPr lang="en-US" dirty="0" smtClean="0"/>
              <a:t>Time yourself!!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209800"/>
            <a:ext cx="8229600" cy="3810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How long did it take you to solve the anagram?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How is this different from how long you </a:t>
            </a:r>
            <a:r>
              <a:rPr lang="en-US" sz="4400" i="1" dirty="0" smtClean="0"/>
              <a:t>thought</a:t>
            </a:r>
            <a:r>
              <a:rPr lang="en-US" sz="4400" dirty="0" smtClean="0"/>
              <a:t> it would take you?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OVERCONFIDENCE!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telephone may be appropriate for our American cousins, but not here, because we have an adequate supply of messenger boys”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-British expert group</a:t>
            </a:r>
          </a:p>
          <a:p>
            <a:pPr algn="r">
              <a:buNone/>
            </a:pPr>
            <a:r>
              <a:rPr lang="en-US" dirty="0" smtClean="0"/>
              <a:t> evaluating the invention </a:t>
            </a:r>
          </a:p>
          <a:p>
            <a:pPr algn="r">
              <a:buNone/>
            </a:pPr>
            <a:r>
              <a:rPr lang="en-US" dirty="0" smtClean="0"/>
              <a:t>of the telephone</a:t>
            </a:r>
          </a:p>
          <a:p>
            <a:endParaRPr lang="en-US" dirty="0" smtClean="0"/>
          </a:p>
          <a:p>
            <a:pPr lvl="8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Perceiving Order in Random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picked up your phone to call your best friend, only to find that he/she is calling you at that exact moment?</a:t>
            </a:r>
          </a:p>
          <a:p>
            <a:endParaRPr lang="en-US" dirty="0"/>
          </a:p>
          <a:p>
            <a:r>
              <a:rPr lang="en-US" dirty="0" smtClean="0"/>
              <a:t>How many times did that NOT happen?</a:t>
            </a:r>
          </a:p>
          <a:p>
            <a:endParaRPr lang="en-US" dirty="0"/>
          </a:p>
          <a:p>
            <a:r>
              <a:rPr lang="en-US" dirty="0" smtClean="0"/>
              <a:t>It’s totally random!</a:t>
            </a:r>
          </a:p>
        </p:txBody>
      </p:sp>
    </p:spTree>
    <p:extLst>
      <p:ext uri="{BB962C8B-B14F-4D97-AF65-F5344CB8AC3E}">
        <p14:creationId xmlns:p14="http://schemas.microsoft.com/office/powerpoint/2010/main" val="2736548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 rot="10800000" flipV="1">
            <a:off x="228599" y="883504"/>
            <a:ext cx="8484133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“An event that happens to but 1 in 1 billion people every day occurs about 7 times a day, 2500 times a year.”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9202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133600"/>
            <a:ext cx="861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Name some Cities in Europe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33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http://www.flashlightcreative.net/swf/mindreader/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7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76200" y="152400"/>
            <a:ext cx="8229600" cy="1828800"/>
          </a:xfrm>
        </p:spPr>
        <p:txBody>
          <a:bodyPr/>
          <a:lstStyle/>
          <a:p>
            <a:r>
              <a:rPr lang="en-US" dirty="0" smtClean="0"/>
              <a:t>RESEARCH!!!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rives\AppData\Local\Microsoft\Windows\Temporary Internet Files\Content.IE5\L2PP1YU4\MC9000234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2269848" cy="2299329"/>
          </a:xfrm>
          <a:prstGeom prst="rect">
            <a:avLst/>
          </a:prstGeom>
          <a:noFill/>
        </p:spPr>
      </p:pic>
      <p:pic>
        <p:nvPicPr>
          <p:cNvPr id="2052" name="Picture 4" descr="http://www.all-about-psychology.com/images/psychology-research-participan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590800"/>
            <a:ext cx="3009900" cy="4019550"/>
          </a:xfrm>
          <a:prstGeom prst="rect">
            <a:avLst/>
          </a:prstGeom>
          <a:noFill/>
        </p:spPr>
      </p:pic>
      <p:pic>
        <p:nvPicPr>
          <p:cNvPr id="2054" name="Picture 6" descr="http://www.calvin.edu/academic/psych/images/eeg%20applicati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971800"/>
            <a:ext cx="3238500" cy="3495675"/>
          </a:xfrm>
          <a:prstGeom prst="rect">
            <a:avLst/>
          </a:prstGeom>
          <a:noFill/>
        </p:spPr>
      </p:pic>
      <p:pic>
        <p:nvPicPr>
          <p:cNvPr id="2056" name="Picture 8" descr="http://www.psychteacher.co.uk/research-methods-in-psychology_files/psychological-research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28600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Take out your Unit 1 IDs.</a:t>
            </a:r>
          </a:p>
          <a:p>
            <a:endParaRPr lang="en-US" sz="3200" dirty="0" smtClean="0"/>
          </a:p>
          <a:p>
            <a:r>
              <a:rPr lang="en-US" sz="3200" dirty="0" smtClean="0"/>
              <a:t>1. Define “research.”</a:t>
            </a:r>
          </a:p>
          <a:p>
            <a:endParaRPr lang="en-US" sz="3200" dirty="0" smtClean="0"/>
          </a:p>
          <a:p>
            <a:r>
              <a:rPr lang="en-US" sz="3200" dirty="0" smtClean="0"/>
              <a:t>2. Why do you think research is important for Psychology?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know that breast-fed babies can recognize their mother’s odor and voice just days after  being born?</a:t>
            </a:r>
          </a:p>
          <a:p>
            <a:endParaRPr lang="en-US" dirty="0" smtClean="0"/>
          </a:p>
          <a:p>
            <a:r>
              <a:rPr lang="en-US" dirty="0" smtClean="0"/>
              <a:t>Did you know that opposites generally don’t attract?</a:t>
            </a:r>
          </a:p>
          <a:p>
            <a:endParaRPr lang="en-US" dirty="0" smtClean="0"/>
          </a:p>
          <a:p>
            <a:r>
              <a:rPr lang="en-US" dirty="0" smtClean="0"/>
              <a:t>We can tell all this through research!!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SO why do we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Card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group, read your index card.</a:t>
            </a:r>
          </a:p>
          <a:p>
            <a:endParaRPr lang="en-US" dirty="0" smtClean="0"/>
          </a:p>
          <a:p>
            <a:r>
              <a:rPr lang="en-US" dirty="0" smtClean="0"/>
              <a:t>Discuss the statement.</a:t>
            </a:r>
          </a:p>
          <a:p>
            <a:endParaRPr lang="en-US" dirty="0" smtClean="0"/>
          </a:p>
          <a:p>
            <a:r>
              <a:rPr lang="en-US" dirty="0" smtClean="0"/>
              <a:t>Do you think the statement on your index card is true?</a:t>
            </a:r>
          </a:p>
          <a:p>
            <a:endParaRPr lang="en-US" dirty="0" smtClean="0"/>
          </a:p>
          <a:p>
            <a:r>
              <a:rPr lang="en-US" dirty="0" smtClean="0"/>
              <a:t>Why or why not?</a:t>
            </a:r>
            <a:endParaRPr lang="en-US" dirty="0"/>
          </a:p>
        </p:txBody>
      </p:sp>
      <p:pic>
        <p:nvPicPr>
          <p:cNvPr id="1027" name="Picture 3" descr="C:\Users\mrives\AppData\Local\Microsoft\Windows\Temporary Internet Files\Content.IE5\6N86EMYG\MC9102159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2192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Psychologists have found that separation weakens romantic attraction.</a:t>
            </a:r>
          </a:p>
          <a:p>
            <a:r>
              <a:rPr lang="en-US" dirty="0" smtClean="0"/>
              <a:t>As the saying goes, “Out of sight, out of mind.”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statement is true and unsurprising.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Psychologists have found that separation strengthens romantic attraction.</a:t>
            </a:r>
          </a:p>
          <a:p>
            <a:r>
              <a:rPr lang="en-US" dirty="0" smtClean="0"/>
              <a:t>As the saying goes, “Absence makes the heart grow fonder.”</a:t>
            </a:r>
          </a:p>
          <a:p>
            <a:endParaRPr lang="en-US" dirty="0" smtClean="0"/>
          </a:p>
          <a:p>
            <a:r>
              <a:rPr lang="en-US" dirty="0" smtClean="0"/>
              <a:t>This untrue result is easily imaginable, and some might see it as unsurprising common sense.</a:t>
            </a:r>
          </a:p>
          <a:p>
            <a:r>
              <a:rPr lang="en-US" dirty="0" smtClean="0"/>
              <a:t>Seems like there is a problem…..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Hindsight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Knew It All Along!”</a:t>
            </a:r>
            <a:endParaRPr lang="en-US" dirty="0"/>
          </a:p>
        </p:txBody>
      </p:sp>
      <p:pic>
        <p:nvPicPr>
          <p:cNvPr id="19458" name="Picture 2" descr="http://blog.lib.umn.edu/vanm0049/myblog/nicholson_hindsigh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207768"/>
            <a:ext cx="6267450" cy="4345433"/>
          </a:xfrm>
          <a:prstGeom prst="rect">
            <a:avLst/>
          </a:prstGeom>
          <a:noFill/>
        </p:spPr>
      </p:pic>
      <p:pic>
        <p:nvPicPr>
          <p:cNvPr id="19460" name="Picture 4" descr="http://uxmas.com/images/uploads/sketch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057400"/>
            <a:ext cx="73811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greatpowerpolitics.com/wp-content/uploads/2011/05/richard-nixon-china-chou-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44550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35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1360</TotalTime>
  <Words>346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Research Day 1</vt:lpstr>
      <vt:lpstr>Bell Work</vt:lpstr>
      <vt:lpstr>Interesting Facts</vt:lpstr>
      <vt:lpstr>SO why do we research?</vt:lpstr>
      <vt:lpstr>Index Card Activity</vt:lpstr>
      <vt:lpstr>Group A</vt:lpstr>
      <vt:lpstr>Group B</vt:lpstr>
      <vt:lpstr>Hindsight Bias</vt:lpstr>
      <vt:lpstr>Examples</vt:lpstr>
      <vt:lpstr>Anagrams!!</vt:lpstr>
      <vt:lpstr>Anagrams</vt:lpstr>
      <vt:lpstr>How long did it take you to solve the anagram?  How is this different from how long you thought it would take you?</vt:lpstr>
      <vt:lpstr>THIS IS OVERCONFIDENCE!</vt:lpstr>
      <vt:lpstr>Perceiving Order in Random Events</vt:lpstr>
      <vt:lpstr>PowerPoint Presentation</vt:lpstr>
      <vt:lpstr>Activity</vt:lpstr>
      <vt:lpstr>Activity</vt:lpstr>
      <vt:lpstr>RESEARCH!!!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Rsearch Day 1</dc:title>
  <dc:creator>mrives</dc:creator>
  <cp:lastModifiedBy>Maria Rives</cp:lastModifiedBy>
  <cp:revision>41</cp:revision>
  <dcterms:created xsi:type="dcterms:W3CDTF">2013-09-10T17:37:49Z</dcterms:created>
  <dcterms:modified xsi:type="dcterms:W3CDTF">2014-08-29T20:42:35Z</dcterms:modified>
</cp:coreProperties>
</file>