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0" r:id="rId5"/>
    <p:sldId id="264" r:id="rId6"/>
    <p:sldId id="259" r:id="rId7"/>
    <p:sldId id="261" r:id="rId8"/>
    <p:sldId id="275" r:id="rId9"/>
    <p:sldId id="262" r:id="rId10"/>
    <p:sldId id="263" r:id="rId11"/>
    <p:sldId id="270" r:id="rId12"/>
    <p:sldId id="265" r:id="rId13"/>
    <p:sldId id="266" r:id="rId14"/>
    <p:sldId id="267" r:id="rId15"/>
    <p:sldId id="268" r:id="rId16"/>
    <p:sldId id="272" r:id="rId17"/>
    <p:sldId id="269" r:id="rId18"/>
    <p:sldId id="271" r:id="rId19"/>
    <p:sldId id="273" r:id="rId20"/>
    <p:sldId id="276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How Many Hours</a:t>
            </a:r>
            <a:r>
              <a:rPr lang="en-US" baseline="0" dirty="0" smtClean="0"/>
              <a:t> Students Spend on Facebook</a:t>
            </a:r>
            <a:endParaRPr lang="en-US" dirty="0"/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Students</c:v>
                </c:pt>
              </c:strCache>
            </c:strRef>
          </c:tx>
          <c:xVal>
            <c:numRef>
              <c:f>Sheet1!$A$2:$A$13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xVal>
          <c:yVal>
            <c:numRef>
              <c:f>Sheet1!$B$2:$B$13</c:f>
              <c:numCache>
                <c:formatCode>General</c:formatCode>
                <c:ptCount val="12"/>
                <c:pt idx="0">
                  <c:v>3</c:v>
                </c:pt>
                <c:pt idx="1">
                  <c:v>5</c:v>
                </c:pt>
                <c:pt idx="2">
                  <c:v>4</c:v>
                </c:pt>
                <c:pt idx="3">
                  <c:v>2</c:v>
                </c:pt>
                <c:pt idx="4">
                  <c:v>3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7857792"/>
        <c:axId val="127859328"/>
      </c:scatterChart>
      <c:valAx>
        <c:axId val="127857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7859328"/>
        <c:crosses val="autoZero"/>
        <c:crossBetween val="midCat"/>
      </c:valAx>
      <c:valAx>
        <c:axId val="1278593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7857792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BC5DF-1C17-5C41-B0CD-08D52DEC25BF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F80B-63A1-BF4B-9EF6-2A10B4EC82C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MoleculeTrac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19" y="224679"/>
            <a:ext cx="5795963" cy="39433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399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7" y="457200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639235"/>
            <a:ext cx="758571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BC5DF-1C17-5C41-B0CD-08D52DEC25BF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F80B-63A1-BF4B-9EF6-2A10B4EC82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BC5DF-1C17-5C41-B0CD-08D52DEC25BF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F80B-63A1-BF4B-9EF6-2A10B4EC82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5" y="416859"/>
            <a:ext cx="1940859" cy="5607424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7" y="414015"/>
            <a:ext cx="6144839" cy="561026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BC5DF-1C17-5C41-B0CD-08D52DEC25BF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F80B-63A1-BF4B-9EF6-2A10B4EC82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BC5DF-1C17-5C41-B0CD-08D52DEC25BF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F80B-63A1-BF4B-9EF6-2A10B4EC82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7" y="1219013"/>
            <a:ext cx="7542213" cy="19589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7" y="3224213"/>
            <a:ext cx="7542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BC5DF-1C17-5C41-B0CD-08D52DEC25BF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F80B-63A1-BF4B-9EF6-2A10B4EC82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BC5DF-1C17-5C41-B0CD-08D52DEC25BF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F80B-63A1-BF4B-9EF6-2A10B4EC82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BC5DF-1C17-5C41-B0CD-08D52DEC25BF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F80B-63A1-BF4B-9EF6-2A10B4EC82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BC5DF-1C17-5C41-B0CD-08D52DEC25BF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F80B-63A1-BF4B-9EF6-2A10B4EC82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BC5DF-1C17-5C41-B0CD-08D52DEC25BF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F80B-63A1-BF4B-9EF6-2A10B4EC82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173288" indent="-344488">
              <a:defRPr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BC5DF-1C17-5C41-B0CD-08D52DEC25BF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F80B-63A1-BF4B-9EF6-2A10B4EC82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BC5DF-1C17-5C41-B0CD-08D52DEC25BF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F80B-63A1-BF4B-9EF6-2A10B4EC82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882588"/>
            <a:ext cx="7581901" cy="395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BB5BC5DF-1C17-5C41-B0CD-08D52DEC25BF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A71CF80B-63A1-BF4B-9EF6-2A10B4EC82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6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spcBef>
          <a:spcPts val="2000"/>
        </a:spcBef>
        <a:buFontTx/>
        <a:buBlip>
          <a:blip r:embed="rId15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50" indent="-403225" algn="l" defTabSz="914400" rtl="0" eaLnBrk="1" latinLnBrk="0" hangingPunct="1">
        <a:spcBef>
          <a:spcPts val="600"/>
        </a:spcBef>
        <a:buFontTx/>
        <a:buBlip>
          <a:blip r:embed="rId15"/>
        </a:buBlip>
        <a:defRPr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30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250" indent="-3492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8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1732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6pPr>
      <a:lvl7pPr marL="25161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7pPr>
      <a:lvl8pPr marL="2860675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8pPr>
      <a:lvl9pPr marL="3205163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Research Day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6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Comic Sans MS" charset="0"/>
              </a:rPr>
              <a:t>Central Tendency</a:t>
            </a:r>
            <a:endParaRPr lang="en-US" sz="2800" dirty="0">
              <a:latin typeface="Comic Sans MS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2000" y="83820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1900" dirty="0" smtClean="0">
                <a:latin typeface="Comic Sans MS" charset="0"/>
              </a:rPr>
              <a:t>Watch out for extreme scores or outliers.</a:t>
            </a:r>
          </a:p>
          <a:p>
            <a:endParaRPr lang="en-US" sz="2500" dirty="0"/>
          </a:p>
        </p:txBody>
      </p:sp>
      <p:pic>
        <p:nvPicPr>
          <p:cNvPr id="6" name="Content Placeholder 9" descr="0000000540_2006091901554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73500" y="2057400"/>
            <a:ext cx="5270500" cy="4800600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14400" y="1981200"/>
            <a:ext cx="25146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Comic Sans MS" charset="0"/>
              </a:rPr>
              <a:t>$25,000 - Pam  </a:t>
            </a:r>
          </a:p>
          <a:p>
            <a:pPr eaLnBrk="1" hangingPunct="1"/>
            <a:r>
              <a:rPr lang="en-US" b="1">
                <a:latin typeface="Comic Sans MS" charset="0"/>
              </a:rPr>
              <a:t>$25,000 - Kevin</a:t>
            </a:r>
          </a:p>
          <a:p>
            <a:pPr eaLnBrk="1" hangingPunct="1"/>
            <a:r>
              <a:rPr lang="en-US" b="1">
                <a:latin typeface="Comic Sans MS" charset="0"/>
              </a:rPr>
              <a:t>$25,000 - Angela</a:t>
            </a:r>
          </a:p>
          <a:p>
            <a:pPr eaLnBrk="1" hangingPunct="1"/>
            <a:r>
              <a:rPr lang="en-US" b="1">
                <a:latin typeface="Comic Sans MS" charset="0"/>
              </a:rPr>
              <a:t>$100,000 - Andy</a:t>
            </a:r>
          </a:p>
          <a:p>
            <a:pPr eaLnBrk="1" hangingPunct="1"/>
            <a:r>
              <a:rPr lang="en-US" b="1">
                <a:latin typeface="Comic Sans MS" charset="0"/>
              </a:rPr>
              <a:t>$100,000 - Dwight</a:t>
            </a:r>
          </a:p>
          <a:p>
            <a:pPr eaLnBrk="1" hangingPunct="1"/>
            <a:r>
              <a:rPr lang="en-US" b="1">
                <a:latin typeface="Comic Sans MS" charset="0"/>
              </a:rPr>
              <a:t>$200,000 - Jim</a:t>
            </a:r>
          </a:p>
          <a:p>
            <a:pPr eaLnBrk="1" hangingPunct="1"/>
            <a:r>
              <a:rPr lang="en-US" b="1">
                <a:latin typeface="Comic Sans MS" charset="0"/>
              </a:rPr>
              <a:t>$300,000 - Michael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09600" y="1524000"/>
            <a:ext cx="85344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700" dirty="0">
                <a:latin typeface="Comic Sans MS" charset="0"/>
              </a:rPr>
              <a:t>Let</a:t>
            </a:r>
            <a:r>
              <a:rPr lang="ja-JP" altLang="en-US" sz="1700" dirty="0">
                <a:latin typeface="Comic Sans MS" charset="0"/>
              </a:rPr>
              <a:t>’</a:t>
            </a:r>
            <a:r>
              <a:rPr lang="en-US" sz="1700" dirty="0">
                <a:latin typeface="Comic Sans MS" charset="0"/>
              </a:rPr>
              <a:t>s look at the salaries of  the employees at </a:t>
            </a:r>
            <a:r>
              <a:rPr lang="en-US" sz="1700" dirty="0" err="1">
                <a:latin typeface="Comic Sans MS" charset="0"/>
              </a:rPr>
              <a:t>Dunder</a:t>
            </a:r>
            <a:r>
              <a:rPr lang="en-US" sz="1700" dirty="0">
                <a:latin typeface="Comic Sans MS" charset="0"/>
              </a:rPr>
              <a:t> </a:t>
            </a:r>
            <a:r>
              <a:rPr lang="en-US" sz="1700" dirty="0" smtClean="0">
                <a:latin typeface="Comic Sans MS" charset="0"/>
              </a:rPr>
              <a:t>Mifflin </a:t>
            </a:r>
            <a:r>
              <a:rPr lang="en-US" sz="1700" dirty="0">
                <a:latin typeface="Comic Sans MS" charset="0"/>
              </a:rPr>
              <a:t>Paper in Scranton: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4019550"/>
            <a:ext cx="42672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Comic Sans MS" charset="0"/>
              </a:rPr>
              <a:t>The median salary looks good at $100,000.</a:t>
            </a:r>
            <a:br>
              <a:rPr lang="en-US" dirty="0">
                <a:latin typeface="Comic Sans MS" charset="0"/>
              </a:rPr>
            </a:br>
            <a:endParaRPr lang="en-US" dirty="0">
              <a:latin typeface="Comic Sans MS" charset="0"/>
            </a:endParaRPr>
          </a:p>
          <a:p>
            <a:pPr eaLnBrk="1" hangingPunct="1"/>
            <a:r>
              <a:rPr lang="en-US" dirty="0">
                <a:latin typeface="Comic Sans MS" charset="0"/>
              </a:rPr>
              <a:t>The mean salary also looks good at about $110,000.</a:t>
            </a:r>
            <a:br>
              <a:rPr lang="en-US" dirty="0">
                <a:latin typeface="Comic Sans MS" charset="0"/>
              </a:rPr>
            </a:br>
            <a:endParaRPr lang="en-US" dirty="0">
              <a:latin typeface="Comic Sans MS" charset="0"/>
            </a:endParaRPr>
          </a:p>
          <a:p>
            <a:pPr eaLnBrk="1" hangingPunct="1"/>
            <a:r>
              <a:rPr lang="en-US" dirty="0">
                <a:latin typeface="Comic Sans MS" charset="0"/>
              </a:rPr>
              <a:t>But the mode salary is only $25,000.</a:t>
            </a:r>
          </a:p>
          <a:p>
            <a:pPr eaLnBrk="1" hangingPunct="1"/>
            <a:r>
              <a:rPr lang="en-US" dirty="0">
                <a:latin typeface="Comic Sans MS" charset="0"/>
              </a:rPr>
              <a:t>Maybe not the best place to work.</a:t>
            </a:r>
          </a:p>
          <a:p>
            <a:pPr eaLnBrk="1" hangingPunct="1"/>
            <a:r>
              <a:rPr lang="en-US" dirty="0">
                <a:latin typeface="Comic Sans MS" charset="0"/>
              </a:rPr>
              <a:t>Then again living in Scranton is kind of cheap.</a:t>
            </a:r>
          </a:p>
        </p:txBody>
      </p:sp>
    </p:spTree>
    <p:extLst>
      <p:ext uri="{BB962C8B-B14F-4D97-AF65-F5344CB8AC3E}">
        <p14:creationId xmlns:p14="http://schemas.microsoft.com/office/powerpoint/2010/main" val="43782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96900" y="1612901"/>
            <a:ext cx="3840162" cy="4254498"/>
          </a:xfrm>
        </p:spPr>
        <p:txBody>
          <a:bodyPr/>
          <a:lstStyle/>
          <a:p>
            <a:r>
              <a:rPr lang="en-US" dirty="0" smtClean="0"/>
              <a:t>21 students ages 13-17 were asked how many hours a day they spend on Facebook.   </a:t>
            </a:r>
          </a:p>
          <a:p>
            <a:r>
              <a:rPr lang="en-US" dirty="0" smtClean="0"/>
              <a:t>1, 3, 5, 2, 7, 4, 5, 5, 1, 3, 2, 9, 12, 4, 3, 2, 2, 1, 8, 2, 3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Calculate: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703763" y="2393575"/>
            <a:ext cx="3657600" cy="4261225"/>
          </a:xfrm>
        </p:spPr>
        <p:txBody>
          <a:bodyPr>
            <a:normAutofit/>
          </a:bodyPr>
          <a:lstStyle/>
          <a:p>
            <a:r>
              <a:rPr lang="en-US" dirty="0" smtClean="0"/>
              <a:t>Mean</a:t>
            </a:r>
          </a:p>
          <a:p>
            <a:pPr lvl="1"/>
            <a:r>
              <a:rPr lang="en-US" dirty="0" smtClean="0"/>
              <a:t>4 hours</a:t>
            </a:r>
            <a:endParaRPr lang="en-US" dirty="0"/>
          </a:p>
          <a:p>
            <a:r>
              <a:rPr lang="en-US" dirty="0" smtClean="0"/>
              <a:t>Median</a:t>
            </a:r>
          </a:p>
          <a:p>
            <a:pPr lvl="1"/>
            <a:r>
              <a:rPr lang="en-US" dirty="0" smtClean="0"/>
              <a:t>3 hours</a:t>
            </a:r>
            <a:endParaRPr lang="en-US" dirty="0"/>
          </a:p>
          <a:p>
            <a:r>
              <a:rPr lang="en-US" dirty="0" smtClean="0"/>
              <a:t>Mode</a:t>
            </a:r>
          </a:p>
          <a:p>
            <a:pPr lvl="1"/>
            <a:r>
              <a:rPr lang="en-US" dirty="0" smtClean="0"/>
              <a:t>2 hours</a:t>
            </a:r>
            <a:endParaRPr lang="en-US" dirty="0"/>
          </a:p>
          <a:p>
            <a:r>
              <a:rPr lang="en-US" dirty="0" smtClean="0"/>
              <a:t>Range</a:t>
            </a:r>
          </a:p>
          <a:p>
            <a:pPr lvl="1"/>
            <a:r>
              <a:rPr lang="en-US" dirty="0" smtClean="0"/>
              <a:t>12 hours-1 hour =11 hours</a:t>
            </a:r>
            <a:endParaRPr lang="en-US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474106012"/>
              </p:ext>
            </p:extLst>
          </p:nvPr>
        </p:nvGraphicFramePr>
        <p:xfrm>
          <a:off x="393700" y="3581402"/>
          <a:ext cx="4635500" cy="3098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2360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882588"/>
            <a:ext cx="7581901" cy="439121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Ideally, the mean, median, and mode are all the same.</a:t>
            </a:r>
          </a:p>
          <a:p>
            <a:r>
              <a:rPr lang="en-US" dirty="0" smtClean="0"/>
              <a:t>This data can be shown on a normal or “bell” curve.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Test scores:</a:t>
            </a:r>
          </a:p>
          <a:p>
            <a:pPr marL="0" indent="0">
              <a:buNone/>
            </a:pPr>
            <a:r>
              <a:rPr lang="en-US" dirty="0" smtClean="0"/>
              <a:t>76, 78, 80, 80, 80, 82, 84</a:t>
            </a:r>
          </a:p>
          <a:p>
            <a:pPr marL="0" indent="0">
              <a:buNone/>
            </a:pPr>
            <a:r>
              <a:rPr lang="en-US" dirty="0" smtClean="0"/>
              <a:t>Mean=80</a:t>
            </a:r>
          </a:p>
          <a:p>
            <a:pPr marL="0" indent="0">
              <a:buNone/>
            </a:pPr>
            <a:r>
              <a:rPr lang="en-US" dirty="0" smtClean="0"/>
              <a:t>Mode=80</a:t>
            </a:r>
          </a:p>
          <a:p>
            <a:pPr marL="0" indent="0">
              <a:buNone/>
            </a:pPr>
            <a:r>
              <a:rPr lang="en-US" dirty="0" smtClean="0"/>
              <a:t>Median=80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363" y="3632200"/>
            <a:ext cx="381000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39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Skewed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009775" y="1611313"/>
            <a:ext cx="5902325" cy="1220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 typeface="Wingdings" charset="0"/>
              <a:buNone/>
            </a:pPr>
            <a:r>
              <a:rPr lang="en-US" sz="2100" dirty="0" smtClean="0">
                <a:latin typeface="Palatino Linotype" charset="0"/>
              </a:rPr>
              <a:t>What if our mode, mean, and median aren’t all the same?  Then we have a</a:t>
            </a:r>
            <a:br>
              <a:rPr lang="en-US" sz="2100" dirty="0" smtClean="0">
                <a:latin typeface="Palatino Linotype" charset="0"/>
              </a:rPr>
            </a:br>
            <a:r>
              <a:rPr lang="en-US" sz="2100" dirty="0" smtClean="0">
                <a:latin typeface="Palatino Linotype" charset="0"/>
              </a:rPr>
              <a:t/>
            </a:r>
            <a:br>
              <a:rPr lang="en-US" sz="2100" dirty="0" smtClean="0">
                <a:latin typeface="Palatino Linotype" charset="0"/>
              </a:rPr>
            </a:br>
            <a:r>
              <a:rPr lang="en-US" sz="2100" dirty="0" smtClean="0">
                <a:latin typeface="Palatino Linotype" charset="0"/>
              </a:rPr>
              <a:t> </a:t>
            </a:r>
            <a:r>
              <a:rPr lang="en-US" sz="2100" u="sng" dirty="0" smtClean="0">
                <a:latin typeface="Palatino Linotype" charset="0"/>
              </a:rPr>
              <a:t>Skewed Distribution</a:t>
            </a:r>
            <a:endParaRPr lang="en-US" sz="2100" u="sng" dirty="0">
              <a:latin typeface="Palatino Linotype" charset="0"/>
            </a:endParaRPr>
          </a:p>
        </p:txBody>
      </p:sp>
      <p:pic>
        <p:nvPicPr>
          <p:cNvPr id="5" name="Picture 4" descr="figure-02-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9700" y="2908300"/>
            <a:ext cx="8610600" cy="3860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468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309687" y="618565"/>
            <a:ext cx="73136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Distributions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2743200"/>
            <a:ext cx="3589338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300" dirty="0" smtClean="0">
                <a:latin typeface="+mj-lt"/>
              </a:rPr>
              <a:t>Outliers skew distributions.</a:t>
            </a:r>
          </a:p>
          <a:p>
            <a:pPr>
              <a:lnSpc>
                <a:spcPct val="80000"/>
              </a:lnSpc>
            </a:pPr>
            <a:r>
              <a:rPr lang="en-US" sz="2300" dirty="0" smtClean="0">
                <a:latin typeface="+mj-lt"/>
              </a:rPr>
              <a:t>If group has one high score, the curve has a positive skew (contains more low scores)</a:t>
            </a:r>
          </a:p>
          <a:p>
            <a:pPr>
              <a:lnSpc>
                <a:spcPct val="80000"/>
              </a:lnSpc>
            </a:pPr>
            <a:r>
              <a:rPr lang="en-US" sz="2300" dirty="0" smtClean="0">
                <a:latin typeface="+mj-lt"/>
              </a:rPr>
              <a:t>If a group has a low outlier, the curve </a:t>
            </a:r>
            <a:br>
              <a:rPr lang="en-US" sz="2300" dirty="0" smtClean="0">
                <a:latin typeface="+mj-lt"/>
              </a:rPr>
            </a:br>
            <a:r>
              <a:rPr lang="en-US" sz="2300" dirty="0" smtClean="0">
                <a:latin typeface="+mj-lt"/>
              </a:rPr>
              <a:t>has a negative </a:t>
            </a:r>
            <a:br>
              <a:rPr lang="en-US" sz="2300" dirty="0" smtClean="0">
                <a:latin typeface="+mj-lt"/>
              </a:rPr>
            </a:br>
            <a:r>
              <a:rPr lang="en-US" sz="2300" dirty="0" smtClean="0">
                <a:latin typeface="+mj-lt"/>
              </a:rPr>
              <a:t>skew (contains </a:t>
            </a:r>
            <a:br>
              <a:rPr lang="en-US" sz="2300" dirty="0" smtClean="0">
                <a:latin typeface="+mj-lt"/>
              </a:rPr>
            </a:br>
            <a:r>
              <a:rPr lang="en-US" sz="2300" dirty="0" smtClean="0">
                <a:latin typeface="+mj-lt"/>
              </a:rPr>
              <a:t>more high scores)</a:t>
            </a:r>
            <a:endParaRPr lang="en-US" sz="2300" dirty="0">
              <a:latin typeface="+mj-lt"/>
            </a:endParaRPr>
          </a:p>
        </p:txBody>
      </p:sp>
      <p:pic>
        <p:nvPicPr>
          <p:cNvPr id="6" name="Content Placeholder 4" descr="Skewness_PosNegPic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228600"/>
            <a:ext cx="4467225" cy="3276600"/>
          </a:xfrm>
          <a:prstGeom prst="rect">
            <a:avLst/>
          </a:prstGeom>
        </p:spPr>
      </p:pic>
      <p:pic>
        <p:nvPicPr>
          <p:cNvPr id="7" name="Picture 6" descr="image0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3984625"/>
            <a:ext cx="5753100" cy="287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96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Positive or Negative Skew?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igure-02-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9700" y="1882588"/>
            <a:ext cx="8610600" cy="48865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591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Scores for the </a:t>
            </a:r>
            <a:r>
              <a:rPr lang="en-US" dirty="0" smtClean="0"/>
              <a:t>US History Quiz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79462" y="1917702"/>
            <a:ext cx="3657600" cy="3975100"/>
          </a:xfrm>
        </p:spPr>
        <p:txBody>
          <a:bodyPr/>
          <a:lstStyle/>
          <a:p>
            <a:r>
              <a:rPr lang="en-US" dirty="0" smtClean="0"/>
              <a:t>1st period scores</a:t>
            </a:r>
          </a:p>
          <a:p>
            <a:r>
              <a:rPr lang="en-US" dirty="0" smtClean="0"/>
              <a:t>78, 80, 80, 80, 78, 76, 80, 82, 84, 86, 80, 74, 82</a:t>
            </a:r>
          </a:p>
          <a:p>
            <a:r>
              <a:rPr lang="en-US" dirty="0" smtClean="0"/>
              <a:t>Mean score is 80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period scores</a:t>
            </a:r>
          </a:p>
          <a:p>
            <a:r>
              <a:rPr lang="en-US" dirty="0" smtClean="0"/>
              <a:t>60, 60, 70, 70, 90, 90, 100, 100</a:t>
            </a:r>
          </a:p>
          <a:p>
            <a:r>
              <a:rPr lang="en-US" dirty="0" smtClean="0"/>
              <a:t>Mean score is 80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3749456"/>
            <a:ext cx="8470899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do these two classes compare in terms of the test score data?</a:t>
            </a:r>
          </a:p>
          <a:p>
            <a:endParaRPr lang="en-US" sz="2800" dirty="0"/>
          </a:p>
          <a:p>
            <a:r>
              <a:rPr lang="en-US" sz="2800" dirty="0" smtClean="0"/>
              <a:t>Even though the mean is the same, there was more variety in test scores for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period.</a:t>
            </a:r>
          </a:p>
          <a:p>
            <a:endParaRPr lang="en-US" sz="2800" dirty="0"/>
          </a:p>
          <a:p>
            <a:r>
              <a:rPr lang="en-US" sz="2800" dirty="0" smtClean="0"/>
              <a:t>This “variety” is measured by </a:t>
            </a:r>
            <a:r>
              <a:rPr lang="en-US" sz="2800" i="1" dirty="0" smtClean="0"/>
              <a:t>standard deviation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484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Deviation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66800" y="1600200"/>
            <a:ext cx="7313613" cy="214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charset="0"/>
              <a:buNone/>
            </a:pPr>
            <a:r>
              <a:rPr lang="en-US" sz="2500" dirty="0" smtClean="0">
                <a:latin typeface="Palatino Linotype" charset="0"/>
              </a:rPr>
              <a:t>A computed measure of how much scores vary around the mean.</a:t>
            </a:r>
            <a:endParaRPr lang="en-US" sz="2500" dirty="0">
              <a:latin typeface="Palatino Linotype" charset="0"/>
            </a:endParaRPr>
          </a:p>
        </p:txBody>
      </p:sp>
      <p:pic>
        <p:nvPicPr>
          <p:cNvPr id="5" name="Picture 4" descr="Standard Devi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98913"/>
            <a:ext cx="4710113" cy="285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3"/>
          <p:cNvSpPr>
            <a:spLocks/>
          </p:cNvSpPr>
          <p:nvPr/>
        </p:nvSpPr>
        <p:spPr bwMode="auto">
          <a:xfrm>
            <a:off x="3949700" y="2590800"/>
            <a:ext cx="5029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charset="0"/>
              <a:buChar char="¡"/>
            </a:pPr>
            <a:r>
              <a:rPr lang="en-US" sz="2100" dirty="0">
                <a:latin typeface="+mj-lt"/>
              </a:rPr>
              <a:t>The higher the variance or SD, the more </a:t>
            </a:r>
            <a:r>
              <a:rPr lang="en-US" sz="2100" u="sng" dirty="0">
                <a:latin typeface="+mj-lt"/>
              </a:rPr>
              <a:t>spread out</a:t>
            </a:r>
            <a:r>
              <a:rPr lang="en-US" sz="2100" dirty="0">
                <a:latin typeface="+mj-lt"/>
              </a:rPr>
              <a:t> the distribution is.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charset="0"/>
              <a:buChar char="¡"/>
            </a:pPr>
            <a:r>
              <a:rPr lang="en-US" sz="2100" dirty="0">
                <a:latin typeface="+mj-lt"/>
              </a:rPr>
              <a:t>Do scientists want a big or small SD?</a:t>
            </a:r>
          </a:p>
        </p:txBody>
      </p:sp>
      <p:pic>
        <p:nvPicPr>
          <p:cNvPr id="7" name="Picture 6" descr="nba_a_shaquille_39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356225"/>
            <a:ext cx="1185863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332413" y="3990975"/>
            <a:ext cx="3048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+mj-lt"/>
              </a:rPr>
              <a:t>Shaq and Kobe may both score 30 </a:t>
            </a:r>
            <a:r>
              <a:rPr lang="en-US" dirty="0" err="1">
                <a:latin typeface="+mj-lt"/>
              </a:rPr>
              <a:t>ppg</a:t>
            </a:r>
            <a:r>
              <a:rPr lang="en-US" dirty="0">
                <a:latin typeface="+mj-lt"/>
              </a:rPr>
              <a:t> (same mean).</a:t>
            </a:r>
          </a:p>
          <a:p>
            <a:pPr eaLnBrk="1" hangingPunct="1"/>
            <a:r>
              <a:rPr lang="en-US" dirty="0">
                <a:latin typeface="+mj-lt"/>
              </a:rPr>
              <a:t>But their SDs are very different.</a:t>
            </a:r>
          </a:p>
        </p:txBody>
      </p:sp>
    </p:spTree>
    <p:extLst>
      <p:ext uri="{BB962C8B-B14F-4D97-AF65-F5344CB8AC3E}">
        <p14:creationId xmlns:p14="http://schemas.microsoft.com/office/powerpoint/2010/main" val="333967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Deviation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882588"/>
            <a:ext cx="7581901" cy="4378512"/>
          </a:xfrm>
        </p:spPr>
        <p:txBody>
          <a:bodyPr>
            <a:normAutofit/>
          </a:bodyPr>
          <a:lstStyle/>
          <a:p>
            <a:r>
              <a:rPr lang="en-US" dirty="0" smtClean="0"/>
              <a:t>High SDs shows greater variability in data.</a:t>
            </a:r>
          </a:p>
          <a:p>
            <a:pPr lvl="1"/>
            <a:r>
              <a:rPr lang="en-US" dirty="0" smtClean="0"/>
              <a:t>In other words, scores were “all over the place”</a:t>
            </a:r>
          </a:p>
          <a:p>
            <a:endParaRPr lang="en-US" dirty="0"/>
          </a:p>
          <a:p>
            <a:r>
              <a:rPr lang="en-US" dirty="0" smtClean="0"/>
              <a:t>Low SDs shows less variability in data.</a:t>
            </a:r>
          </a:p>
          <a:p>
            <a:pPr lvl="1"/>
            <a:r>
              <a:rPr lang="en-US" dirty="0" smtClean="0"/>
              <a:t>In other words, scores were similar.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Calculation for SD can be found on page 39 in the </a:t>
            </a:r>
            <a:r>
              <a:rPr lang="en-US" dirty="0" smtClean="0"/>
              <a:t>textbook (1</a:t>
            </a:r>
            <a:r>
              <a:rPr lang="en-US" baseline="30000" dirty="0" smtClean="0"/>
              <a:t>st</a:t>
            </a:r>
            <a:r>
              <a:rPr lang="en-US" dirty="0" smtClean="0"/>
              <a:t> Ed) or page 59 (2</a:t>
            </a:r>
            <a:r>
              <a:rPr lang="en-US" baseline="30000" dirty="0" smtClean="0"/>
              <a:t>nd</a:t>
            </a:r>
            <a:r>
              <a:rPr lang="en-US" dirty="0" smtClean="0"/>
              <a:t> Ed).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53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Wechsler Adult Intelligence Scale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987" b="-1474"/>
          <a:stretch/>
        </p:blipFill>
        <p:spPr>
          <a:xfrm>
            <a:off x="0" y="2777317"/>
            <a:ext cx="7581901" cy="4188012"/>
          </a:xfrm>
        </p:spPr>
      </p:pic>
      <p:sp>
        <p:nvSpPr>
          <p:cNvPr id="5" name="TextBox 4"/>
          <p:cNvSpPr txBox="1"/>
          <p:nvPr/>
        </p:nvSpPr>
        <p:spPr>
          <a:xfrm>
            <a:off x="5668962" y="1930400"/>
            <a:ext cx="3098800" cy="258532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SD is 15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Average score is 100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68% of population will score within 1 SD (within 15 points above or below 100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95% of population will score within 2 SDs (within 30 points above or below 100)</a:t>
            </a:r>
          </a:p>
        </p:txBody>
      </p:sp>
    </p:spTree>
    <p:extLst>
      <p:ext uri="{BB962C8B-B14F-4D97-AF65-F5344CB8AC3E}">
        <p14:creationId xmlns:p14="http://schemas.microsoft.com/office/powerpoint/2010/main" val="129898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03174" y="0"/>
            <a:ext cx="3905593" cy="886449"/>
          </a:xfrm>
        </p:spPr>
        <p:txBody>
          <a:bodyPr/>
          <a:lstStyle/>
          <a:p>
            <a:r>
              <a:rPr lang="en-US" dirty="0" smtClean="0"/>
              <a:t>Bell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99074"/>
            <a:ext cx="9144000" cy="595892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1. Campbell’s Soup issues a questionnaire to 1,000 American moms over which type of soup their family prefers.</a:t>
            </a:r>
          </a:p>
          <a:p>
            <a:r>
              <a:rPr lang="en-US" dirty="0" smtClean="0"/>
              <a:t>2. A group of psychologists interview, observe, and analyze the life of John G. Raymond, a lawyer whose arms and legs were amputated after a car accident, to understand the physical and emotional effects of physical trauma.</a:t>
            </a:r>
          </a:p>
          <a:p>
            <a:r>
              <a:rPr lang="en-US" dirty="0" smtClean="0"/>
              <a:t>3. Pfizer conducts a study to test a drug in treating schizophrenia.  Half of participants receive this drug, and half of the participants receive a placebo.  Pfizer collects data from each group of patients and makes a conclusion about the data.</a:t>
            </a:r>
          </a:p>
          <a:p>
            <a:r>
              <a:rPr lang="en-US" dirty="0" smtClean="0"/>
              <a:t>4. Dr. Livingstone travels to the Philippines to collect data about the role of family in indigenous cultures.  He observes these cultures but does not interview them.</a:t>
            </a:r>
          </a:p>
          <a:p>
            <a:r>
              <a:rPr lang="en-US" dirty="0" smtClean="0"/>
              <a:t>5. For their marketing strategy, Oscar Meyer collects data to see if there is a relationship between one’s age and the amount of hot dogs one eats.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02419" y="191665"/>
            <a:ext cx="574158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Identify the type of study described for each of the following scenarios: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09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Inferential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Numerical data that allows researchers to</a:t>
            </a:r>
            <a:r>
              <a:rPr lang="en-US" dirty="0" smtClean="0">
                <a:solidFill>
                  <a:srgbClr val="FF0000"/>
                </a:solidFill>
              </a:rPr>
              <a:t> generalize </a:t>
            </a:r>
            <a:r>
              <a:rPr lang="en-US" dirty="0" smtClean="0"/>
              <a:t>(apply to data to a larger population)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Making conclusions about data!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88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Significance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way </a:t>
            </a:r>
            <a:r>
              <a:rPr lang="en-US" b="0" dirty="0"/>
              <a:t>of determining that the results are not likely to have occurred by chance (are not random</a:t>
            </a:r>
            <a:r>
              <a:rPr lang="en-US" b="0" dirty="0" smtClean="0"/>
              <a:t>)</a:t>
            </a:r>
          </a:p>
          <a:p>
            <a:endParaRPr lang="en-US" b="0" dirty="0"/>
          </a:p>
          <a:p>
            <a:r>
              <a:rPr lang="en-US" b="0" dirty="0" smtClean="0"/>
              <a:t>Is measured as a decimal or percentage (.05 or 5%)</a:t>
            </a:r>
          </a:p>
          <a:p>
            <a:endParaRPr lang="en-US" b="0" dirty="0"/>
          </a:p>
          <a:p>
            <a:r>
              <a:rPr lang="en-US" b="0" dirty="0" smtClean="0"/>
              <a:t>5% statistical significance means that there is  5% chance that results are caused </a:t>
            </a:r>
            <a:r>
              <a:rPr lang="en-US" b="0" smtClean="0"/>
              <a:t>by chance=good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47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767" t="8749" r="9512" b="9092"/>
          <a:stretch/>
        </p:blipFill>
        <p:spPr>
          <a:xfrm>
            <a:off x="0" y="-23958"/>
            <a:ext cx="9144000" cy="6943142"/>
          </a:xfrm>
        </p:spPr>
      </p:pic>
    </p:spTree>
    <p:extLst>
      <p:ext uri="{BB962C8B-B14F-4D97-AF65-F5344CB8AC3E}">
        <p14:creationId xmlns:p14="http://schemas.microsoft.com/office/powerpoint/2010/main" val="339251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253" t="-5648" r="4448" b="3575"/>
          <a:stretch/>
        </p:blipFill>
        <p:spPr>
          <a:xfrm>
            <a:off x="118580" y="-355599"/>
            <a:ext cx="9025420" cy="7048500"/>
          </a:xfrm>
        </p:spPr>
      </p:pic>
      <p:sp>
        <p:nvSpPr>
          <p:cNvPr id="3" name="Rectangle 2"/>
          <p:cNvSpPr/>
          <p:nvPr/>
        </p:nvSpPr>
        <p:spPr>
          <a:xfrm>
            <a:off x="-1" y="107577"/>
            <a:ext cx="937952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Histogram-depicts frequency distribution</a:t>
            </a:r>
            <a:endParaRPr lang="en-US" sz="40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079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out this data!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igure-02-11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2030413"/>
            <a:ext cx="4038600" cy="3684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4" descr="figure-02-1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035175"/>
            <a:ext cx="4038600" cy="36449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892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600200"/>
            <a:ext cx="7581901" cy="2793333"/>
          </a:xfrm>
        </p:spPr>
        <p:txBody>
          <a:bodyPr/>
          <a:lstStyle/>
          <a:p>
            <a:r>
              <a:rPr lang="en-US" dirty="0" smtClean="0"/>
              <a:t>Data can be misleading…especially when you see it on TV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100" y="37084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77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79462" y="107576"/>
            <a:ext cx="7581901" cy="5950323"/>
          </a:xfrm>
        </p:spPr>
        <p:txBody>
          <a:bodyPr/>
          <a:lstStyle/>
          <a:p>
            <a:r>
              <a:rPr lang="en-US" dirty="0" smtClean="0"/>
              <a:t>This is why we have statistics (the study of the collection, organization, analysis, interpretation, and presentation of data)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68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468582"/>
            <a:ext cx="7976611" cy="523701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Type of statistics used for a set of data depends on what type of data is collected</a:t>
            </a:r>
          </a:p>
          <a:p>
            <a:pPr marL="457200" indent="-457200">
              <a:buAutoNum type="arabicPeriod"/>
            </a:pPr>
            <a:r>
              <a:rPr lang="en-US" dirty="0" smtClean="0"/>
              <a:t>Nominal Data-data that identifies categories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Ex: Gender, Class level (junior, senior, etc.), Yes/no answer on surveys</a:t>
            </a:r>
          </a:p>
          <a:p>
            <a:pPr marL="457200" indent="-457200">
              <a:buAutoNum type="arabicPeriod"/>
            </a:pPr>
            <a:r>
              <a:rPr lang="en-US" dirty="0" smtClean="0"/>
              <a:t>Ordinal Data-identifies the order in which data fall in a set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Ex: Ranking items, such as class rank, Top 20 songs</a:t>
            </a:r>
          </a:p>
          <a:p>
            <a:pPr marL="457200" indent="-457200">
              <a:buAutoNum type="arabicPeriod"/>
            </a:pPr>
            <a:r>
              <a:rPr lang="en-US" dirty="0" smtClean="0"/>
              <a:t>Interval Data-data that fall within a number line that has a zero point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Ex: Height, weight (height/weight of zero means no weight or height)</a:t>
            </a:r>
          </a:p>
          <a:p>
            <a:pPr marL="457200" indent="-457200">
              <a:buAutoNum type="arabicPeriod"/>
            </a:pPr>
            <a:r>
              <a:rPr lang="en-US" dirty="0" smtClean="0"/>
              <a:t>Ratio Data-data that fall within a number line where zero is just another number on the line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Ex: Temperature (temperature of zero does not mean there is no temperature…it can get colder!)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624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Descriptive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Describes a set of data, usually on a histogram or other chart</a:t>
            </a:r>
          </a:p>
          <a:p>
            <a:endParaRPr lang="en-US" dirty="0"/>
          </a:p>
          <a:p>
            <a:r>
              <a:rPr lang="en-US" dirty="0" smtClean="0"/>
              <a:t>Measures of Central Tendency</a:t>
            </a:r>
          </a:p>
          <a:p>
            <a:pPr lvl="1"/>
            <a:r>
              <a:rPr lang="en-US" dirty="0" smtClean="0"/>
              <a:t>Mean-average of data</a:t>
            </a:r>
          </a:p>
          <a:p>
            <a:pPr lvl="1"/>
            <a:r>
              <a:rPr lang="en-US" dirty="0" smtClean="0"/>
              <a:t>Median-middle score in a rank distribution</a:t>
            </a:r>
          </a:p>
          <a:p>
            <a:pPr lvl="1"/>
            <a:r>
              <a:rPr lang="en-US" dirty="0" smtClean="0"/>
              <a:t>Mode-most frequently occurring score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Content Placeholder 4" descr="bar_graph_business_man_stuck_climbing_hg_cl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03670" y="5087935"/>
            <a:ext cx="2410093" cy="2141540"/>
          </a:xfrm>
          <a:prstGeom prst="rect">
            <a:avLst/>
          </a:prstGeom>
        </p:spPr>
      </p:pic>
      <p:pic>
        <p:nvPicPr>
          <p:cNvPr id="5" name="Picture 4" descr="businessman_pushing_graph_up_hg_cl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830" y="1882588"/>
            <a:ext cx="2685533" cy="232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533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bit">
  <a:themeElements>
    <a:clrScheme name="Orbit">
      <a:dk1>
        <a:srgbClr val="000000"/>
      </a:dk1>
      <a:lt1>
        <a:srgbClr val="FFFFFF"/>
      </a:lt1>
      <a:dk2>
        <a:srgbClr val="7C9BA5"/>
      </a:dk2>
      <a:lt2>
        <a:srgbClr val="C1D0CA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rbit">
      <a:maj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rbit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Orbit.thmx</Template>
  <TotalTime>7051</TotalTime>
  <Words>988</Words>
  <Application>Microsoft Office PowerPoint</Application>
  <PresentationFormat>On-screen Show (4:3)</PresentationFormat>
  <Paragraphs>115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Orbit</vt:lpstr>
      <vt:lpstr>Research Day 3</vt:lpstr>
      <vt:lpstr>Bell Work</vt:lpstr>
      <vt:lpstr>PowerPoint Presentation</vt:lpstr>
      <vt:lpstr>PowerPoint Presentation</vt:lpstr>
      <vt:lpstr>Check out this data!</vt:lpstr>
      <vt:lpstr>Data can be misleading…especially when you see it on TV  </vt:lpstr>
      <vt:lpstr>This is why we have statistics (the study of the collection, organization, analysis, interpretation, and presentation of data)</vt:lpstr>
      <vt:lpstr>Types of Data</vt:lpstr>
      <vt:lpstr>Descriptive Statistics</vt:lpstr>
      <vt:lpstr>PowerPoint Presentation</vt:lpstr>
      <vt:lpstr>Practice!</vt:lpstr>
      <vt:lpstr>Bell Curve</vt:lpstr>
      <vt:lpstr>Skewed Data</vt:lpstr>
      <vt:lpstr>PowerPoint Presentation</vt:lpstr>
      <vt:lpstr>Positive or Negative Skew?</vt:lpstr>
      <vt:lpstr>Test Scores for the US History Quiz</vt:lpstr>
      <vt:lpstr>Standard Deviation</vt:lpstr>
      <vt:lpstr>Standard Deviation</vt:lpstr>
      <vt:lpstr>Wechsler Adult Intelligence Scale</vt:lpstr>
      <vt:lpstr>Inferential Statistics</vt:lpstr>
      <vt:lpstr>Statistical Significance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Day 3</dc:title>
  <dc:creator>Office 2004 Test Drive User</dc:creator>
  <cp:lastModifiedBy>Maria Rives</cp:lastModifiedBy>
  <cp:revision>20</cp:revision>
  <dcterms:created xsi:type="dcterms:W3CDTF">2013-09-14T19:29:52Z</dcterms:created>
  <dcterms:modified xsi:type="dcterms:W3CDTF">2014-09-09T16:23:43Z</dcterms:modified>
</cp:coreProperties>
</file>