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7" r:id="rId4"/>
    <p:sldId id="261" r:id="rId5"/>
    <p:sldId id="268" r:id="rId6"/>
    <p:sldId id="262" r:id="rId7"/>
    <p:sldId id="269" r:id="rId8"/>
    <p:sldId id="263" r:id="rId9"/>
    <p:sldId id="264" r:id="rId10"/>
    <p:sldId id="270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7034B3-C7C0-3D4A-9871-FFD20728ADA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99938C-F88C-624F-9242-9F99A41D1B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stics.net/stat/Correla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pcentral.collegeboard.com/apc/public/repository/ap04_frq_psych_36199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37632421/meyers-unit-2-research-methods-thinking-critically-with-psychological-science-flash-cards/" TargetMode="External"/><Relationship Id="rId2" Type="http://schemas.openxmlformats.org/officeDocument/2006/relationships/hyperlink" Target="http://bcs.worthpublishers.com/myersAP1e/default.asp#t_612492___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D39xfdlkA5w" TargetMode="External"/><Relationship Id="rId5" Type="http://schemas.openxmlformats.org/officeDocument/2006/relationships/hyperlink" Target="http://www.learnerator.com/ap-psychology" TargetMode="External"/><Relationship Id="rId4" Type="http://schemas.openxmlformats.org/officeDocument/2006/relationships/hyperlink" Target="http://www.vocabtest.com/crosswords.php?tid=14642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frostburg.edu/mbradley/ivdv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Methods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3842" y="1591056"/>
            <a:ext cx="7823200" cy="4996592"/>
          </a:xfrm>
        </p:spPr>
        <p:txBody>
          <a:bodyPr/>
          <a:lstStyle/>
          <a:p>
            <a:r>
              <a:rPr lang="en-US" dirty="0" smtClean="0"/>
              <a:t>Correlation game </a:t>
            </a:r>
            <a:r>
              <a:rPr lang="en-US" dirty="0" smtClean="0">
                <a:hlinkClick r:id="rId2"/>
              </a:rPr>
              <a:t>http://istics.net/stat/Correlations/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relationship between exercise and body weight</a:t>
            </a:r>
          </a:p>
          <a:p>
            <a:pPr lvl="1"/>
            <a:r>
              <a:rPr lang="en-US" dirty="0" smtClean="0"/>
              <a:t>Negative </a:t>
            </a:r>
            <a:endParaRPr lang="en-US" dirty="0"/>
          </a:p>
          <a:p>
            <a:r>
              <a:rPr lang="en-US" dirty="0" smtClean="0"/>
              <a:t>The more young children watch TV, the less they read</a:t>
            </a:r>
          </a:p>
          <a:p>
            <a:pPr lvl="1"/>
            <a:r>
              <a:rPr lang="en-US" dirty="0" smtClean="0"/>
              <a:t>Negative</a:t>
            </a:r>
            <a:endParaRPr lang="en-US" dirty="0"/>
          </a:p>
          <a:p>
            <a:r>
              <a:rPr lang="en-US" dirty="0" smtClean="0"/>
              <a:t>The relationship between breast-feeding and academic achievement</a:t>
            </a:r>
          </a:p>
          <a:p>
            <a:pPr lvl="1"/>
            <a:r>
              <a:rPr lang="en-US" dirty="0" smtClean="0"/>
              <a:t>Positive</a:t>
            </a:r>
            <a:endParaRPr lang="en-US" dirty="0"/>
          </a:p>
          <a:p>
            <a:r>
              <a:rPr lang="en-US" dirty="0" smtClean="0"/>
              <a:t>The more violent content teens see on TV, the more likely they are to be violent.</a:t>
            </a:r>
          </a:p>
          <a:p>
            <a:pPr lvl="1"/>
            <a:r>
              <a:rPr lang="en-US" dirty="0" smtClean="0"/>
              <a:t>Positive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Practice-Positive or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technique in which one person is studied in depth</a:t>
            </a:r>
          </a:p>
          <a:p>
            <a:endParaRPr lang="en-US" dirty="0"/>
          </a:p>
          <a:p>
            <a:r>
              <a:rPr lang="en-US" dirty="0" smtClean="0"/>
              <a:t>NOT OFTEN “GENERALIZABLE” TO THE PUBLIC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Observing and recording behavior in naturally occurring situations without trying to manipulate and control situations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Naturalistic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and inexpensive questionnaire </a:t>
            </a:r>
          </a:p>
          <a:p>
            <a:endParaRPr lang="en-US" dirty="0"/>
          </a:p>
          <a:p>
            <a:r>
              <a:rPr lang="en-US" dirty="0" smtClean="0"/>
              <a:t>Wording effect can cause problems</a:t>
            </a:r>
          </a:p>
          <a:p>
            <a:r>
              <a:rPr lang="en-US" dirty="0" smtClean="0"/>
              <a:t>Effective as long as sample is RANDOM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91056"/>
            <a:ext cx="8374226" cy="5266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Timmons watches the Maori tribesmen in their village to study their mating habits.</a:t>
            </a:r>
          </a:p>
          <a:p>
            <a:pPr lvl="1"/>
            <a:r>
              <a:rPr lang="en-US" dirty="0" smtClean="0"/>
              <a:t>Naturalistic observation</a:t>
            </a:r>
            <a:endParaRPr lang="en-US" dirty="0"/>
          </a:p>
          <a:p>
            <a:r>
              <a:rPr lang="en-US" dirty="0" smtClean="0"/>
              <a:t>Dr. Anthony studies and interviews Amanda </a:t>
            </a:r>
            <a:r>
              <a:rPr lang="en-US" dirty="0" err="1" smtClean="0"/>
              <a:t>Bynes</a:t>
            </a:r>
            <a:r>
              <a:rPr lang="en-US" dirty="0" smtClean="0"/>
              <a:t> to learn about the effect of childhood stardom.</a:t>
            </a:r>
          </a:p>
          <a:p>
            <a:pPr lvl="1"/>
            <a:r>
              <a:rPr lang="en-US" dirty="0" smtClean="0"/>
              <a:t>Case study</a:t>
            </a:r>
            <a:endParaRPr lang="en-US" dirty="0"/>
          </a:p>
          <a:p>
            <a:r>
              <a:rPr lang="en-US" dirty="0" smtClean="0"/>
              <a:t>Dr. Johnson is studying the relationship between alcohol use and barbeque-related house fires.</a:t>
            </a:r>
          </a:p>
          <a:p>
            <a:pPr lvl="1"/>
            <a:r>
              <a:rPr lang="en-US" dirty="0" smtClean="0"/>
              <a:t>Correlation</a:t>
            </a:r>
            <a:endParaRPr lang="en-US" dirty="0"/>
          </a:p>
          <a:p>
            <a:r>
              <a:rPr lang="en-US" dirty="0" smtClean="0"/>
              <a:t>Dr. </a:t>
            </a:r>
            <a:r>
              <a:rPr lang="en-US" dirty="0" err="1" smtClean="0"/>
              <a:t>Ikman</a:t>
            </a:r>
            <a:r>
              <a:rPr lang="en-US" dirty="0" smtClean="0"/>
              <a:t> sent questionnaires to couples to learn if love increases with age.</a:t>
            </a:r>
          </a:p>
          <a:p>
            <a:pPr lvl="1"/>
            <a:r>
              <a:rPr lang="en-US" dirty="0" smtClean="0"/>
              <a:t>Survey</a:t>
            </a:r>
            <a:endParaRPr lang="en-US" dirty="0"/>
          </a:p>
          <a:p>
            <a:r>
              <a:rPr lang="en-US" dirty="0" smtClean="0"/>
              <a:t>Dr. Nelson is testing a new OCD drug to see if it will decrease behavior rituals.</a:t>
            </a:r>
          </a:p>
          <a:p>
            <a:pPr lvl="1"/>
            <a:r>
              <a:rPr lang="en-US" dirty="0" smtClean="0"/>
              <a:t>Experiment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761" y="1845335"/>
            <a:ext cx="7605639" cy="4280828"/>
          </a:xfrm>
        </p:spPr>
        <p:txBody>
          <a:bodyPr/>
          <a:lstStyle/>
          <a:p>
            <a:r>
              <a:rPr lang="en-US" dirty="0" smtClean="0"/>
              <a:t>Mean-average score</a:t>
            </a:r>
          </a:p>
          <a:p>
            <a:r>
              <a:rPr lang="en-US" dirty="0" smtClean="0"/>
              <a:t>Median-middle score</a:t>
            </a:r>
          </a:p>
          <a:p>
            <a:r>
              <a:rPr lang="en-US" dirty="0" smtClean="0"/>
              <a:t>Mode-most frequently occurring score</a:t>
            </a:r>
          </a:p>
          <a:p>
            <a:r>
              <a:rPr lang="en-US" dirty="0" smtClean="0"/>
              <a:t>Range-different between highest and lowest score</a:t>
            </a:r>
          </a:p>
          <a:p>
            <a:r>
              <a:rPr lang="en-US" dirty="0" smtClean="0"/>
              <a:t>Standard deviation-computed measure of how much scores vary around the mean</a:t>
            </a:r>
          </a:p>
          <a:p>
            <a:endParaRPr lang="en-US" dirty="0" smtClean="0"/>
          </a:p>
          <a:p>
            <a:r>
              <a:rPr lang="en-US" dirty="0" smtClean="0"/>
              <a:t>Statistical significance-likelihood that results were the result of chance (ideal is 5%)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Central Tendency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443" r="-22443"/>
          <a:stretch>
            <a:fillRect/>
          </a:stretch>
        </p:blipFill>
        <p:spPr>
          <a:xfrm>
            <a:off x="-799436" y="1843007"/>
            <a:ext cx="10766738" cy="50149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</a:p>
          <a:p>
            <a:r>
              <a:rPr lang="en-US" dirty="0" smtClean="0"/>
              <a:t>Debrief</a:t>
            </a:r>
          </a:p>
          <a:p>
            <a:r>
              <a:rPr lang="en-US" dirty="0" smtClean="0"/>
              <a:t>No deception/harm</a:t>
            </a:r>
          </a:p>
          <a:p>
            <a:endParaRPr lang="en-US" dirty="0"/>
          </a:p>
          <a:p>
            <a:r>
              <a:rPr lang="en-US" dirty="0" smtClean="0"/>
              <a:t>Animal ethics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http://apcentral.collegeboard.com/apc/public/repository/ap04_frq_psych_36199.pdf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453611" cy="489738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Quizzes, </a:t>
            </a:r>
            <a:r>
              <a:rPr lang="en-US" sz="3200" dirty="0" err="1" smtClean="0"/>
              <a:t>PsychSims</a:t>
            </a:r>
            <a:r>
              <a:rPr lang="en-US" sz="3200" dirty="0" smtClean="0"/>
              <a:t>, and Flashcards </a:t>
            </a:r>
            <a:r>
              <a:rPr lang="en-US" sz="3200" dirty="0" smtClean="0">
                <a:hlinkClick r:id="rId2"/>
              </a:rPr>
              <a:t>http://bcs.worthpublishers.com/myersAP1e/default.asp - t_612492____</a:t>
            </a:r>
            <a:endParaRPr lang="en-US" sz="3200" dirty="0" smtClean="0"/>
          </a:p>
          <a:p>
            <a:r>
              <a:rPr lang="en-US" sz="3200" dirty="0" err="1" smtClean="0"/>
              <a:t>Quizlet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http://quizlet.com/37632421/meyers-unit-2-research-methods-thinking-critically-with-psychological-science-flash-cards/</a:t>
            </a:r>
            <a:endParaRPr lang="en-US" sz="3200" dirty="0" smtClean="0"/>
          </a:p>
          <a:p>
            <a:r>
              <a:rPr lang="en-US" sz="3200" dirty="0" smtClean="0"/>
              <a:t>Online Crossword </a:t>
            </a:r>
            <a:r>
              <a:rPr lang="en-US" sz="3200" dirty="0" smtClean="0">
                <a:hlinkClick r:id="rId4"/>
              </a:rPr>
              <a:t>http://www.vocabtest.com/crosswords.php?tid=146424</a:t>
            </a:r>
            <a:endParaRPr lang="en-US" sz="3200" dirty="0" smtClean="0"/>
          </a:p>
          <a:p>
            <a:r>
              <a:rPr lang="en-US" sz="3200" dirty="0" smtClean="0"/>
              <a:t>Practice Questions-click on R</a:t>
            </a:r>
            <a:r>
              <a:rPr lang="en-US" sz="3200" dirty="0" smtClean="0">
                <a:hlinkClick r:id="rId5"/>
              </a:rPr>
              <a:t>e</a:t>
            </a:r>
            <a:r>
              <a:rPr lang="en-US" sz="3200" dirty="0" smtClean="0"/>
              <a:t>search </a:t>
            </a:r>
            <a:r>
              <a:rPr lang="en-US" sz="3200" dirty="0" err="1" smtClean="0"/>
              <a:t>Methods</a:t>
            </a:r>
            <a:r>
              <a:rPr lang="en-US" sz="3200" dirty="0" err="1" smtClean="0">
                <a:hlinkClick r:id="rId5"/>
              </a:rPr>
              <a:t>http</a:t>
            </a:r>
            <a:r>
              <a:rPr lang="en-US" sz="3200" dirty="0" smtClean="0">
                <a:hlinkClick r:id="rId5"/>
              </a:rPr>
              <a:t>://www.learnerator.com/ap-psychology</a:t>
            </a:r>
            <a:endParaRPr lang="en-US" sz="3200" dirty="0" smtClean="0"/>
          </a:p>
          <a:p>
            <a:r>
              <a:rPr lang="en-US" sz="3200" dirty="0" smtClean="0"/>
              <a:t>Ten Toughest Terms Video</a:t>
            </a:r>
            <a:r>
              <a:rPr lang="en-US" sz="3200" dirty="0"/>
              <a:t> </a:t>
            </a:r>
            <a:r>
              <a:rPr lang="en-US" sz="3200" dirty="0" smtClean="0">
                <a:hlinkClick r:id="rId6"/>
              </a:rPr>
              <a:t>http://www.youtube.com/watch?v=D39xfdlkA5w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45334"/>
            <a:ext cx="7823200" cy="472247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Theory</a:t>
            </a:r>
          </a:p>
          <a:p>
            <a:pPr lvl="1"/>
            <a:r>
              <a:rPr lang="en-US" sz="3000" dirty="0" smtClean="0"/>
              <a:t>Explanation using an integrated set of principles that organizes observations and predicts behaviors or events</a:t>
            </a:r>
          </a:p>
          <a:p>
            <a:r>
              <a:rPr lang="en-US" sz="3200" dirty="0" smtClean="0"/>
              <a:t>Hypothesis</a:t>
            </a:r>
          </a:p>
          <a:p>
            <a:pPr lvl="1"/>
            <a:r>
              <a:rPr lang="en-US" sz="3000" dirty="0" smtClean="0"/>
              <a:t>Testable prediction</a:t>
            </a:r>
          </a:p>
          <a:p>
            <a:r>
              <a:rPr lang="en-US" sz="3200" dirty="0" smtClean="0"/>
              <a:t>Operational definitions</a:t>
            </a:r>
          </a:p>
          <a:p>
            <a:pPr lvl="1"/>
            <a:r>
              <a:rPr lang="en-US" sz="3000" dirty="0" smtClean="0"/>
              <a:t>Statement of procedures used to define research variables</a:t>
            </a:r>
          </a:p>
          <a:p>
            <a:r>
              <a:rPr lang="en-US" sz="3200" dirty="0" smtClean="0"/>
              <a:t>Replicate </a:t>
            </a:r>
          </a:p>
          <a:p>
            <a:pPr lvl="1"/>
            <a:r>
              <a:rPr lang="en-US" sz="3000" dirty="0" smtClean="0"/>
              <a:t>Repeating a study to see if same results are achieved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65966"/>
            <a:ext cx="8890221" cy="53772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Experiment</a:t>
            </a:r>
          </a:p>
          <a:p>
            <a:r>
              <a:rPr lang="en-US" sz="3000" dirty="0" smtClean="0"/>
              <a:t>Correlational study</a:t>
            </a:r>
          </a:p>
          <a:p>
            <a:r>
              <a:rPr lang="en-US" sz="3000" dirty="0" smtClean="0"/>
              <a:t>Case Study </a:t>
            </a:r>
          </a:p>
          <a:p>
            <a:r>
              <a:rPr lang="en-US" sz="3000" dirty="0" smtClean="0"/>
              <a:t>Naturalistic Observation</a:t>
            </a:r>
          </a:p>
          <a:p>
            <a:r>
              <a:rPr lang="en-US" sz="3000" dirty="0" smtClean="0"/>
              <a:t>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Research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11" y="2452640"/>
            <a:ext cx="3351089" cy="4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223" y="1591056"/>
            <a:ext cx="7665177" cy="4535107"/>
          </a:xfrm>
        </p:spPr>
        <p:txBody>
          <a:bodyPr/>
          <a:lstStyle/>
          <a:p>
            <a:r>
              <a:rPr lang="en-US" dirty="0" smtClean="0"/>
              <a:t>Characterized by an independent variable and dependent variable</a:t>
            </a:r>
          </a:p>
          <a:p>
            <a:pPr lvl="1"/>
            <a:r>
              <a:rPr lang="en-US" dirty="0" smtClean="0"/>
              <a:t>IV: factor that is manipulated</a:t>
            </a:r>
          </a:p>
          <a:p>
            <a:pPr lvl="1"/>
            <a:r>
              <a:rPr lang="en-US" dirty="0" smtClean="0"/>
              <a:t>DV: result of the manipulation</a:t>
            </a:r>
          </a:p>
          <a:p>
            <a:pPr lvl="1"/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Confounding: extra variables that could influence the outcome</a:t>
            </a:r>
          </a:p>
          <a:p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causal</a:t>
            </a:r>
            <a:r>
              <a:rPr lang="en-US" dirty="0" smtClean="0"/>
              <a:t> relationship</a:t>
            </a:r>
          </a:p>
          <a:p>
            <a:r>
              <a:rPr lang="en-US" dirty="0"/>
              <a:t>IV/DV Practice </a:t>
            </a:r>
            <a:r>
              <a:rPr lang="en-US" dirty="0">
                <a:hlinkClick r:id="rId2"/>
              </a:rPr>
              <a:t>http://faculty.frostburg.edu/mbradley/ivdv.html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47336"/>
            <a:ext cx="7408333" cy="4503781"/>
          </a:xfrm>
        </p:spPr>
        <p:txBody>
          <a:bodyPr/>
          <a:lstStyle/>
          <a:p>
            <a:r>
              <a:rPr lang="en-US" dirty="0" smtClean="0"/>
              <a:t>Dr. Jones is testing a new medication to see if participants suffering from depression have improved mood.</a:t>
            </a:r>
          </a:p>
          <a:p>
            <a:r>
              <a:rPr lang="en-US" dirty="0" smtClean="0"/>
              <a:t>IV is medication</a:t>
            </a:r>
          </a:p>
          <a:p>
            <a:r>
              <a:rPr lang="en-US" dirty="0" smtClean="0"/>
              <a:t>DV is mood</a:t>
            </a:r>
          </a:p>
          <a:p>
            <a:r>
              <a:rPr lang="en-US" dirty="0" smtClean="0"/>
              <a:t>Confounding variables?</a:t>
            </a:r>
          </a:p>
          <a:p>
            <a:r>
              <a:rPr lang="en-US" dirty="0" smtClean="0"/>
              <a:t>Operationally define “improved mood”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Experiment-Example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91056"/>
            <a:ext cx="7759003" cy="4535107"/>
          </a:xfrm>
        </p:spPr>
        <p:txBody>
          <a:bodyPr>
            <a:normAutofit/>
          </a:bodyPr>
          <a:lstStyle/>
          <a:p>
            <a:r>
              <a:rPr lang="en-US" dirty="0" smtClean="0"/>
              <a:t>Population: all possible subjects to be tested</a:t>
            </a:r>
          </a:p>
          <a:p>
            <a:endParaRPr lang="en-US" dirty="0" smtClean="0"/>
          </a:p>
          <a:p>
            <a:r>
              <a:rPr lang="en-US" dirty="0" smtClean="0"/>
              <a:t>Members of population will then be RANDOMLY selected to participate in the study—random sample</a:t>
            </a:r>
          </a:p>
          <a:p>
            <a:endParaRPr lang="en-US" dirty="0"/>
          </a:p>
          <a:p>
            <a:r>
              <a:rPr lang="en-US" dirty="0" smtClean="0"/>
              <a:t>THEN, participants in the random sample will be RANDOMLY ASSIGNED into either the experimental group or the control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05651"/>
            <a:ext cx="7408333" cy="4702628"/>
          </a:xfrm>
        </p:spPr>
        <p:txBody>
          <a:bodyPr>
            <a:normAutofit/>
          </a:bodyPr>
          <a:lstStyle/>
          <a:p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People with depression</a:t>
            </a:r>
            <a:endParaRPr lang="en-US" dirty="0"/>
          </a:p>
          <a:p>
            <a:r>
              <a:rPr lang="en-US" dirty="0" smtClean="0"/>
              <a:t>Random sample</a:t>
            </a:r>
          </a:p>
          <a:p>
            <a:pPr lvl="1"/>
            <a:r>
              <a:rPr lang="en-US" dirty="0" smtClean="0"/>
              <a:t>Selecting participants from the population by chance</a:t>
            </a:r>
            <a:endParaRPr lang="en-US" dirty="0"/>
          </a:p>
          <a:p>
            <a:r>
              <a:rPr lang="en-US" dirty="0" smtClean="0"/>
              <a:t>Random assignment</a:t>
            </a:r>
          </a:p>
          <a:p>
            <a:pPr lvl="1"/>
            <a:r>
              <a:rPr lang="en-US" dirty="0" smtClean="0"/>
              <a:t>Selected participants will be divided into an experimental group (takes meds) and control group (takes placebo)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Double blind procedure: doctor and participants do not whether they are receiving med or placebo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Experiment-Example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69" y="1849006"/>
            <a:ext cx="7645331" cy="4535107"/>
          </a:xfrm>
        </p:spPr>
        <p:txBody>
          <a:bodyPr/>
          <a:lstStyle/>
          <a:p>
            <a:r>
              <a:rPr lang="en-US" dirty="0" smtClean="0"/>
              <a:t>Measure of the extent to which two factors vary together</a:t>
            </a:r>
          </a:p>
          <a:p>
            <a:pPr lvl="1"/>
            <a:r>
              <a:rPr lang="en-US" dirty="0" smtClean="0"/>
              <a:t>DOES NOT MEAN THAT ONE THING CAUSES ANOTHER, ONLY THAT THERE IS A RELATIONSHIP BETWEEN THE TWO</a:t>
            </a:r>
          </a:p>
          <a:p>
            <a:pPr lvl="1"/>
            <a:r>
              <a:rPr lang="en-US" dirty="0" smtClean="0"/>
              <a:t>Ex: hot dog sales increase during the summer, but does NOT mean that summer causes hot dog sales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Correlational coefficient is the statistical measure of this relationship</a:t>
            </a:r>
          </a:p>
          <a:p>
            <a:pPr lvl="2"/>
            <a:r>
              <a:rPr lang="en-US" dirty="0" smtClean="0"/>
              <a:t>-1.0 to 1.0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98" b="3898"/>
          <a:stretch>
            <a:fillRect/>
          </a:stretch>
        </p:blipFill>
        <p:spPr>
          <a:xfrm>
            <a:off x="1468597" y="3565250"/>
            <a:ext cx="6137042" cy="28585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4" y="0"/>
            <a:ext cx="5700570" cy="34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309</TotalTime>
  <Words>587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Research Methods Review</vt:lpstr>
      <vt:lpstr>Scientific Method</vt:lpstr>
      <vt:lpstr>Types of Research Methods</vt:lpstr>
      <vt:lpstr>Experiment</vt:lpstr>
      <vt:lpstr>Experiment-Example</vt:lpstr>
      <vt:lpstr>Experiment</vt:lpstr>
      <vt:lpstr>Experiment-Example</vt:lpstr>
      <vt:lpstr>Correlation</vt:lpstr>
      <vt:lpstr>PowerPoint Presentation</vt:lpstr>
      <vt:lpstr>Correlation Practice-Positive or Negative</vt:lpstr>
      <vt:lpstr>Case Study</vt:lpstr>
      <vt:lpstr>Naturalistic Observation</vt:lpstr>
      <vt:lpstr>Survey</vt:lpstr>
      <vt:lpstr>Research Methods Practice</vt:lpstr>
      <vt:lpstr>Measures of Central Tendency</vt:lpstr>
      <vt:lpstr>Standard Deviation</vt:lpstr>
      <vt:lpstr>Ethics in Research</vt:lpstr>
      <vt:lpstr>FRQ</vt:lpstr>
      <vt:lpstr>Extra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Review</dc:title>
  <dc:creator>Office 2004 Test Drive User</dc:creator>
  <cp:lastModifiedBy>mrives</cp:lastModifiedBy>
  <cp:revision>13</cp:revision>
  <dcterms:created xsi:type="dcterms:W3CDTF">2014-04-13T20:42:26Z</dcterms:created>
  <dcterms:modified xsi:type="dcterms:W3CDTF">2014-04-14T14:41:32Z</dcterms:modified>
</cp:coreProperties>
</file>