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1" r:id="rId2"/>
    <p:sldId id="256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66" r:id="rId14"/>
    <p:sldId id="265" r:id="rId15"/>
    <p:sldId id="269" r:id="rId16"/>
    <p:sldId id="292" r:id="rId17"/>
    <p:sldId id="270" r:id="rId18"/>
    <p:sldId id="271" r:id="rId19"/>
    <p:sldId id="293" r:id="rId20"/>
    <p:sldId id="294" r:id="rId21"/>
    <p:sldId id="276" r:id="rId22"/>
    <p:sldId id="274" r:id="rId23"/>
    <p:sldId id="272" r:id="rId24"/>
    <p:sldId id="273" r:id="rId25"/>
    <p:sldId id="275" r:id="rId26"/>
    <p:sldId id="277" r:id="rId27"/>
    <p:sldId id="278" r:id="rId28"/>
    <p:sldId id="279" r:id="rId29"/>
    <p:sldId id="281" r:id="rId30"/>
    <p:sldId id="280" r:id="rId31"/>
    <p:sldId id="282" r:id="rId32"/>
    <p:sldId id="283" r:id="rId33"/>
    <p:sldId id="284" r:id="rId34"/>
    <p:sldId id="295" r:id="rId35"/>
    <p:sldId id="285" r:id="rId36"/>
    <p:sldId id="286" r:id="rId37"/>
    <p:sldId id="287" r:id="rId38"/>
    <p:sldId id="288" r:id="rId39"/>
    <p:sldId id="289" r:id="rId40"/>
    <p:sldId id="29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A0DB936-FD8A-4D37-971F-D8A0702E752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11AAA3-6CD5-43B4-8AE8-572495D183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DB936-FD8A-4D37-971F-D8A0702E752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11AAA3-6CD5-43B4-8AE8-572495D18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A0DB936-FD8A-4D37-971F-D8A0702E752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11AAA3-6CD5-43B4-8AE8-572495D18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DB936-FD8A-4D37-971F-D8A0702E752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11AAA3-6CD5-43B4-8AE8-572495D18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A0DB936-FD8A-4D37-971F-D8A0702E752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511AAA3-6CD5-43B4-8AE8-572495D183F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DB936-FD8A-4D37-971F-D8A0702E752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11AAA3-6CD5-43B4-8AE8-572495D18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DB936-FD8A-4D37-971F-D8A0702E752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11AAA3-6CD5-43B4-8AE8-572495D18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DB936-FD8A-4D37-971F-D8A0702E752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11AAA3-6CD5-43B4-8AE8-572495D18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A0DB936-FD8A-4D37-971F-D8A0702E752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11AAA3-6CD5-43B4-8AE8-572495D18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DB936-FD8A-4D37-971F-D8A0702E752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11AAA3-6CD5-43B4-8AE8-572495D183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0DB936-FD8A-4D37-971F-D8A0702E752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11AAA3-6CD5-43B4-8AE8-572495D183F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A0DB936-FD8A-4D37-971F-D8A0702E7524}" type="datetimeFigureOut">
              <a:rPr lang="en-US" smtClean="0"/>
              <a:t>1/8/2015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511AAA3-6CD5-43B4-8AE8-572495D183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d4E_BPOSzkY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Ovrkkj_T-I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7_C0hn8F5M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3yzNOviMf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a 6</a:t>
            </a:r>
            <a:r>
              <a:rPr lang="en-US" baseline="30000" dirty="0" smtClean="0"/>
              <a:t>th</a:t>
            </a:r>
            <a:r>
              <a:rPr lang="en-US" dirty="0" smtClean="0"/>
              <a:t> grader runs into you as you are walking to class, which causes you to drop all of your materials.  The 6</a:t>
            </a:r>
            <a:r>
              <a:rPr lang="en-US" baseline="30000" dirty="0" smtClean="0"/>
              <a:t>th</a:t>
            </a:r>
            <a:r>
              <a:rPr lang="en-US" dirty="0" smtClean="0"/>
              <a:t> grader runs away.  What is your reaction? Why did he/she do this?</a:t>
            </a:r>
          </a:p>
          <a:p>
            <a:endParaRPr lang="en-US" dirty="0"/>
          </a:p>
          <a:p>
            <a:r>
              <a:rPr lang="en-US" dirty="0" smtClean="0"/>
              <a:t>Suppose you meet your best friend at their locker before class. He/she slams their locker shut and storms off with no explanation.  What is your reaction?  Why did he/she do this?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4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to today?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Muslims after 9/11</a:t>
            </a:r>
          </a:p>
          <a:p>
            <a:r>
              <a:rPr lang="en-US" dirty="0" smtClean="0"/>
              <a:t>“He must be a crazy, religious nut!”</a:t>
            </a:r>
          </a:p>
          <a:p>
            <a:endParaRPr lang="en-US" dirty="0"/>
          </a:p>
          <a:p>
            <a:r>
              <a:rPr lang="en-US" smtClean="0"/>
              <a:t>Others?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8100" y="609600"/>
            <a:ext cx="27559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6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7239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7239000" cy="48463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You meet your BFF at their locker after 1</a:t>
            </a:r>
            <a:r>
              <a:rPr lang="en-US" baseline="30000" dirty="0" smtClean="0"/>
              <a:t>st</a:t>
            </a:r>
            <a:r>
              <a:rPr lang="en-US" dirty="0" smtClean="0"/>
              <a:t> period to attend Psych class.  Your BFF looks angry and slams his/her locker shut, cutting you off from asking, “Did you do your Psych homework last night?”  What is your reaction?</a:t>
            </a:r>
          </a:p>
          <a:p>
            <a:endParaRPr lang="en-US" dirty="0"/>
          </a:p>
          <a:p>
            <a:r>
              <a:rPr lang="en-US" dirty="0" smtClean="0"/>
              <a:t>For most BFFs, it’s “He/she is probably having a bad day.” (</a:t>
            </a:r>
            <a:r>
              <a:rPr lang="en-US" dirty="0" smtClean="0">
                <a:solidFill>
                  <a:srgbClr val="FF0000"/>
                </a:solidFill>
              </a:rPr>
              <a:t>situational attribution</a:t>
            </a:r>
            <a:r>
              <a:rPr lang="en-US" dirty="0" smtClean="0"/>
              <a:t>, NOT dispositional attribution)</a:t>
            </a:r>
          </a:p>
          <a:p>
            <a:r>
              <a:rPr lang="en-US" dirty="0" smtClean="0"/>
              <a:t>This is because you know your BFF well and are more likely to see your BFF’s perspective than a stranger.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9308"/>
            <a:ext cx="3581400" cy="181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6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4073768"/>
            <a:ext cx="3712308" cy="27842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 are in nightmare, rush-hour traffic.  You cut off a little old lady in a Buick in order to get to your destination more quickly. How do you justify this action?</a:t>
            </a:r>
          </a:p>
          <a:p>
            <a:endParaRPr lang="en-US" dirty="0"/>
          </a:p>
          <a:p>
            <a:r>
              <a:rPr lang="en-US" dirty="0" smtClean="0"/>
              <a:t>“Sorry, dude.  I need to pick up my kids at 5.”</a:t>
            </a:r>
          </a:p>
          <a:p>
            <a:r>
              <a:rPr lang="en-US" dirty="0" smtClean="0"/>
              <a:t>“Whatever, Granny. I’m late for work.”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All situational attributions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WHY?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7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 observer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situations where </a:t>
            </a:r>
            <a:r>
              <a:rPr lang="en-US" dirty="0" smtClean="0">
                <a:solidFill>
                  <a:srgbClr val="874396"/>
                </a:solidFill>
              </a:rPr>
              <a:t>oneself or one’s friend </a:t>
            </a:r>
            <a:r>
              <a:rPr lang="en-US" dirty="0" smtClean="0"/>
              <a:t>is the “actor,” the tendency to OVERESTIMATE the situation and UNDERESTIMATE disposition, or personality</a:t>
            </a:r>
          </a:p>
          <a:p>
            <a:endParaRPr lang="en-US" dirty="0"/>
          </a:p>
          <a:p>
            <a:r>
              <a:rPr lang="en-US" dirty="0" smtClean="0"/>
              <a:t>The previous two situations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874396"/>
                </a:solidFill>
              </a:rPr>
              <a:t>If I refuse to do my homework, it is not because I’m lazy!  It’s because I had to help my mom do the dishes!  Wink, wink!</a:t>
            </a:r>
            <a:endParaRPr lang="en-US" dirty="0">
              <a:solidFill>
                <a:srgbClr val="8743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10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381000"/>
            <a:ext cx="7239000" cy="1143000"/>
          </a:xfrm>
        </p:spPr>
        <p:txBody>
          <a:bodyPr/>
          <a:lstStyle/>
          <a:p>
            <a:r>
              <a:rPr lang="en-US" dirty="0" smtClean="0"/>
              <a:t>Self-serving bias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Tendency to take more credit for good outcomes and less credit for bad outcomes</a:t>
            </a:r>
          </a:p>
          <a:p>
            <a:r>
              <a:rPr lang="en-US" dirty="0" smtClean="0"/>
              <a:t>Example: AP Exam</a:t>
            </a:r>
          </a:p>
          <a:p>
            <a:pPr lvl="1"/>
            <a:r>
              <a:rPr lang="en-US" dirty="0" smtClean="0"/>
              <a:t>If my students all pass the exam, it’s because I am an awesome teacher who prepared my kids super well!</a:t>
            </a:r>
          </a:p>
          <a:p>
            <a:pPr lvl="1"/>
            <a:r>
              <a:rPr lang="en-US" dirty="0" smtClean="0"/>
              <a:t>If my students all fail the exam, it’s because they didn’t study and are bad students.</a:t>
            </a:r>
            <a:endParaRPr lang="en-US" dirty="0"/>
          </a:p>
          <a:p>
            <a:pPr lvl="1"/>
            <a:r>
              <a:rPr lang="en-US" dirty="0" smtClean="0"/>
              <a:t>Can you think of any situations where you have used the self-serving bias?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0"/>
            <a:ext cx="8534400" cy="30318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0" y="30480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1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“Man, those questions were too hard!  I failed that test because the questions were unfair!”</a:t>
            </a:r>
          </a:p>
          <a:p>
            <a:pPr lvl="1"/>
            <a:r>
              <a:rPr lang="en-US" dirty="0" smtClean="0"/>
              <a:t>Self-serving bias</a:t>
            </a:r>
          </a:p>
          <a:p>
            <a:r>
              <a:rPr lang="en-US" dirty="0" smtClean="0"/>
              <a:t>2. “That bum has been sleeping on the park bench all day. He must not have a job, because of his laziness.”</a:t>
            </a:r>
          </a:p>
          <a:p>
            <a:pPr lvl="1"/>
            <a:r>
              <a:rPr lang="en-US" dirty="0" smtClean="0"/>
              <a:t>Fundamental attribution error</a:t>
            </a:r>
          </a:p>
          <a:p>
            <a:r>
              <a:rPr lang="en-US" dirty="0" smtClean="0"/>
              <a:t>3. “I fell asleep in class today, because I was up all night studying for the math test.”</a:t>
            </a:r>
          </a:p>
          <a:p>
            <a:pPr lvl="1"/>
            <a:r>
              <a:rPr lang="en-US" dirty="0" smtClean="0"/>
              <a:t>Actor-observer bias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685800"/>
            <a:ext cx="41910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Which psychological concept is going on here?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93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Louis was walking through a crowded hallway to his third-period class when the person in front of him stopped short.  Louis immediately decided the person was inconsiderate and rude.  Louis was guilty of committing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A. the self-serving bias.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B. defensive attribution.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C. the fundamental attribution error.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D. a situational attribution.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E. the actor-observer bias.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Who is Leon </a:t>
            </a:r>
            <a:r>
              <a:rPr lang="en-US" dirty="0" err="1" smtClean="0"/>
              <a:t>Festinger</a:t>
            </a:r>
            <a:r>
              <a:rPr lang="en-US" dirty="0" smtClean="0"/>
              <a:t>, and what was his theory?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9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this word make you think of??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2362200"/>
            <a:ext cx="3912985" cy="3759200"/>
          </a:xfrm>
          <a:prstGeom prst="rect">
            <a:avLst/>
          </a:prstGeom>
        </p:spPr>
      </p:pic>
      <p:sp>
        <p:nvSpPr>
          <p:cNvPr id="5" name="&quot;No&quot; Symbol 4"/>
          <p:cNvSpPr/>
          <p:nvPr/>
        </p:nvSpPr>
        <p:spPr>
          <a:xfrm>
            <a:off x="1676400" y="2057400"/>
            <a:ext cx="5105400" cy="4800600"/>
          </a:xfrm>
          <a:prstGeom prst="noSmoking">
            <a:avLst/>
          </a:prstGeom>
          <a:solidFill>
            <a:schemeClr val="accent1">
              <a:alpha val="28000"/>
            </a:schemeClr>
          </a:solidFill>
          <a:ln w="31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98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7239000" cy="1143000"/>
          </a:xfrm>
        </p:spPr>
        <p:txBody>
          <a:bodyPr/>
          <a:lstStyle/>
          <a:p>
            <a:r>
              <a:rPr lang="en-US" dirty="0" smtClean="0"/>
              <a:t>Attitudes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7239000" cy="48463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Just a set of beliefs and feelings about </a:t>
            </a:r>
            <a:r>
              <a:rPr lang="en-US" dirty="0" smtClean="0"/>
              <a:t>something, or positive or negative evaluations of objects of thought</a:t>
            </a:r>
          </a:p>
          <a:p>
            <a:pPr lvl="1"/>
            <a:r>
              <a:rPr lang="en-US" dirty="0" smtClean="0"/>
              <a:t>Social issues, like gun control</a:t>
            </a:r>
          </a:p>
          <a:p>
            <a:pPr lvl="1"/>
            <a:r>
              <a:rPr lang="en-US" dirty="0" smtClean="0"/>
              <a:t>Groups, like liberals, farmers, etc.</a:t>
            </a:r>
          </a:p>
          <a:p>
            <a:pPr lvl="1"/>
            <a:r>
              <a:rPr lang="en-US" dirty="0" smtClean="0"/>
              <a:t>Institutions, like churches</a:t>
            </a:r>
          </a:p>
          <a:p>
            <a:pPr lvl="1"/>
            <a:r>
              <a:rPr lang="en-US" dirty="0" smtClean="0"/>
              <a:t>Consumer products</a:t>
            </a:r>
          </a:p>
          <a:p>
            <a:pPr lvl="1"/>
            <a:r>
              <a:rPr lang="en-US" dirty="0" smtClean="0"/>
              <a:t>People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Involve Up to Three Components:</a:t>
            </a:r>
            <a:endParaRPr lang="en-US" dirty="0" smtClean="0"/>
          </a:p>
          <a:p>
            <a:pPr lvl="1"/>
            <a:r>
              <a:rPr lang="en-US" dirty="0" smtClean="0"/>
              <a:t>Affect (feelings and emotions)</a:t>
            </a:r>
          </a:p>
          <a:p>
            <a:pPr lvl="1"/>
            <a:r>
              <a:rPr lang="en-US" dirty="0" smtClean="0"/>
              <a:t>Behaviors (overt actions)</a:t>
            </a:r>
          </a:p>
          <a:p>
            <a:pPr lvl="1"/>
            <a:r>
              <a:rPr lang="en-US" dirty="0" smtClean="0"/>
              <a:t>Cognition (our </a:t>
            </a:r>
            <a:r>
              <a:rPr lang="en-US" dirty="0" smtClean="0"/>
              <a:t>beliefs</a:t>
            </a:r>
            <a:r>
              <a:rPr lang="en-US" dirty="0" smtClean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58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79510" y="-536510"/>
            <a:ext cx="5564274" cy="8008894"/>
          </a:xfrm>
        </p:spPr>
      </p:pic>
    </p:spTree>
    <p:extLst>
      <p:ext uri="{BB962C8B-B14F-4D97-AF65-F5344CB8AC3E}">
        <p14:creationId xmlns:p14="http://schemas.microsoft.com/office/powerpoint/2010/main" val="220436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Psychology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Social Thinking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05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attitudes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Explicit attitudes</a:t>
            </a:r>
          </a:p>
          <a:p>
            <a:pPr lvl="1"/>
            <a:r>
              <a:rPr lang="en-US" dirty="0" smtClean="0"/>
              <a:t>We hold these consciously and can readily describe</a:t>
            </a:r>
          </a:p>
          <a:p>
            <a:pPr lvl="1"/>
            <a:r>
              <a:rPr lang="en-US" dirty="0" smtClean="0"/>
              <a:t>Examples?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Implicit attitudes</a:t>
            </a:r>
          </a:p>
          <a:p>
            <a:pPr lvl="1"/>
            <a:r>
              <a:rPr lang="en-US" dirty="0" smtClean="0"/>
              <a:t>Covert; expressed in subtle automatic responses that people have little conscious control over</a:t>
            </a:r>
          </a:p>
          <a:p>
            <a:pPr lvl="1"/>
            <a:r>
              <a:rPr lang="en-US" dirty="0" smtClean="0"/>
              <a:t>Discovered while doing research on prejudice (women, the elderly, disabled)</a:t>
            </a:r>
          </a:p>
        </p:txBody>
      </p:sp>
    </p:spTree>
    <p:extLst>
      <p:ext uri="{BB962C8B-B14F-4D97-AF65-F5344CB8AC3E}">
        <p14:creationId xmlns:p14="http://schemas.microsoft.com/office/powerpoint/2010/main" val="385830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251960"/>
          </a:xfrm>
        </p:spPr>
        <p:txBody>
          <a:bodyPr>
            <a:normAutofit/>
          </a:bodyPr>
          <a:lstStyle/>
          <a:p>
            <a:r>
              <a:rPr lang="en-US" dirty="0" smtClean="0"/>
              <a:t>How Attitude affects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77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Attitudes in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Advertising tried to play on our attitudes to sell their product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462" t="14617" r="18589" b="4701"/>
          <a:stretch/>
        </p:blipFill>
        <p:spPr>
          <a:xfrm>
            <a:off x="381000" y="2514600"/>
            <a:ext cx="6057900" cy="4495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8400" y="3048000"/>
            <a:ext cx="190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Message of Ad: Develop a favorable attitude towards Macs, not lame PCs, and convince viewer to </a:t>
            </a:r>
            <a:r>
              <a:rPr lang="en-US" dirty="0" smtClean="0">
                <a:solidFill>
                  <a:schemeClr val="tx2"/>
                </a:solidFill>
              </a:rPr>
              <a:t>purchase a Mac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7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56687" r="-56687"/>
          <a:stretch>
            <a:fillRect/>
          </a:stretch>
        </p:blipFill>
        <p:spPr>
          <a:xfrm>
            <a:off x="-727906" y="152400"/>
            <a:ext cx="9643306" cy="6456363"/>
          </a:xfrm>
        </p:spPr>
      </p:pic>
      <p:sp>
        <p:nvSpPr>
          <p:cNvPr id="5" name="TextBox 4"/>
          <p:cNvSpPr txBox="1"/>
          <p:nvPr/>
        </p:nvSpPr>
        <p:spPr>
          <a:xfrm>
            <a:off x="6781800" y="2438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7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Persuasion in 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 Route Persuasion: using scientific evidence and arguments that cause viewers to respond with favorable thought</a:t>
            </a:r>
          </a:p>
          <a:p>
            <a:pPr lvl="1"/>
            <a:r>
              <a:rPr lang="en-US" dirty="0" smtClean="0"/>
              <a:t>Is there an example from Super-Size Me?</a:t>
            </a:r>
          </a:p>
          <a:p>
            <a:endParaRPr lang="en-US" dirty="0"/>
          </a:p>
          <a:p>
            <a:r>
              <a:rPr lang="en-US" dirty="0" smtClean="0"/>
              <a:t>Peripheral Route Persuasion: using incidental cues, such as speaker’s attractiveness or celebrity endorsement</a:t>
            </a:r>
          </a:p>
          <a:p>
            <a:pPr lvl="1"/>
            <a:r>
              <a:rPr lang="en-US" dirty="0" smtClean="0"/>
              <a:t>Is there an example from Super-Size Me?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292608" lvl="1" indent="0">
              <a:buNone/>
            </a:pPr>
            <a:endParaRPr lang="en-US" dirty="0" smtClean="0"/>
          </a:p>
        </p:txBody>
      </p:sp>
      <p:sp>
        <p:nvSpPr>
          <p:cNvPr id="4" name="Sun 3"/>
          <p:cNvSpPr/>
          <p:nvPr/>
        </p:nvSpPr>
        <p:spPr>
          <a:xfrm>
            <a:off x="7239000" y="1752600"/>
            <a:ext cx="762000" cy="914400"/>
          </a:xfrm>
          <a:prstGeom prst="su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4200" y="5562600"/>
            <a:ext cx="1066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7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Peripheral Route Persuasion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2512" r="-1251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707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251960"/>
          </a:xfrm>
        </p:spPr>
        <p:txBody>
          <a:bodyPr>
            <a:normAutofit/>
          </a:bodyPr>
          <a:lstStyle/>
          <a:p>
            <a:r>
              <a:rPr lang="en-US" dirty="0" smtClean="0"/>
              <a:t>How behavior affects attitudes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3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Let’s say that you have just turned 16.  Yes, you know what’s coming; you want Mom and Dad to buy you a car!  Only problem is Mom and Dad have the attitude that you should only get a car when you turn 18.  </a:t>
            </a:r>
            <a:endParaRPr lang="en-US" dirty="0"/>
          </a:p>
          <a:p>
            <a:r>
              <a:rPr lang="en-US" dirty="0" smtClean="0"/>
              <a:t>Can you change their attitude with a behavior?</a:t>
            </a:r>
          </a:p>
          <a:p>
            <a:r>
              <a:rPr lang="en-US" dirty="0" smtClean="0"/>
              <a:t>Let’s see….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4343400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3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in Door Phenomenon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Tendency for people who agree to a small request to comply later with a larger one</a:t>
            </a:r>
          </a:p>
          <a:p>
            <a:endParaRPr lang="en-US" dirty="0"/>
          </a:p>
          <a:p>
            <a:r>
              <a:rPr lang="en-US" dirty="0" err="1" smtClean="0"/>
              <a:t>Sooo</a:t>
            </a:r>
            <a:r>
              <a:rPr lang="en-US" dirty="0" smtClean="0"/>
              <a:t>, if you ask for a car, Mom and Dad will say no thanks to their attitude.</a:t>
            </a:r>
          </a:p>
          <a:p>
            <a:endParaRPr lang="en-US" dirty="0"/>
          </a:p>
          <a:p>
            <a:r>
              <a:rPr lang="en-US" dirty="0" smtClean="0"/>
              <a:t>BUT, if you ask for something small, say a bike, then gradually work your way up to asking for a car, they are more likely to buy you a car.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4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239000" cy="1143000"/>
          </a:xfrm>
        </p:spPr>
        <p:txBody>
          <a:bodyPr/>
          <a:lstStyle/>
          <a:p>
            <a:r>
              <a:rPr lang="en-US" dirty="0" err="1" smtClean="0"/>
              <a:t>Foor</a:t>
            </a:r>
            <a:r>
              <a:rPr lang="en-US" dirty="0" smtClean="0"/>
              <a:t> in Door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757" r="-7757"/>
          <a:stretch>
            <a:fillRect/>
          </a:stretch>
        </p:blipFill>
        <p:spPr>
          <a:xfrm>
            <a:off x="-228600" y="685800"/>
            <a:ext cx="8618615" cy="5769936"/>
          </a:xfrm>
        </p:spPr>
      </p:pic>
    </p:spTree>
    <p:extLst>
      <p:ext uri="{BB962C8B-B14F-4D97-AF65-F5344CB8AC3E}">
        <p14:creationId xmlns:p14="http://schemas.microsoft.com/office/powerpoint/2010/main" val="19497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Jane is SUPER quiet in Psychology class today.  Why could this happen?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s://chronicle.com/img/photos/biz/photo_6869_landscape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90800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06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 in Door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could you use this idea to</a:t>
            </a:r>
          </a:p>
          <a:p>
            <a:pPr lvl="1"/>
            <a:r>
              <a:rPr lang="en-US" dirty="0" smtClean="0"/>
              <a:t>Negotiate a later curfew with your parents?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Convince a teacher to postpone a test?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Wear hoodies in class?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7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Door in Face </a:t>
            </a:r>
            <a:r>
              <a:rPr lang="en-US" dirty="0" err="1" smtClean="0"/>
              <a:t>Phenomenom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Tendency to comply with a small request AFTER first denying a large request</a:t>
            </a:r>
          </a:p>
          <a:p>
            <a:endParaRPr lang="en-US" dirty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Kid: “Mom, can I have $10,000 to buy a car?”</a:t>
            </a:r>
          </a:p>
          <a:p>
            <a:pPr lvl="1"/>
            <a:r>
              <a:rPr lang="en-US" dirty="0" smtClean="0"/>
              <a:t>Mom: “Are you crazy?”</a:t>
            </a:r>
          </a:p>
          <a:p>
            <a:pPr lvl="1"/>
            <a:r>
              <a:rPr lang="en-US" dirty="0" smtClean="0"/>
              <a:t>Kid: “Ok, just get me an </a:t>
            </a:r>
            <a:r>
              <a:rPr lang="en-US" dirty="0" err="1" smtClean="0"/>
              <a:t>iPad</a:t>
            </a:r>
            <a:r>
              <a:rPr lang="en-US" dirty="0" smtClean="0"/>
              <a:t> instead.”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47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Door in face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5484" b="54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5953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Norms of reciprocity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Tendency to return a favor after a good deed has been done for you</a:t>
            </a:r>
            <a:endParaRPr lang="en-US" dirty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Charities send out personalized envelope return stickers with the hope that the recipient will send money back to the charity.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Cook Mom dinner for a month and see if she buys you a car.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965" t="11514" r="2660" b="11079"/>
          <a:stretch/>
        </p:blipFill>
        <p:spPr>
          <a:xfrm>
            <a:off x="5410200" y="3733800"/>
            <a:ext cx="3165230" cy="156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90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Lowball</a:t>
            </a:r>
          </a:p>
          <a:p>
            <a:endParaRPr lang="en-US" dirty="0"/>
          </a:p>
          <a:p>
            <a:r>
              <a:rPr lang="en-US" dirty="0" smtClean="0"/>
              <a:t>Brainwashing</a:t>
            </a:r>
          </a:p>
          <a:p>
            <a:endParaRPr lang="en-US" dirty="0"/>
          </a:p>
          <a:p>
            <a:r>
              <a:rPr lang="en-US" dirty="0" smtClean="0"/>
              <a:t>Write-it-down technique</a:t>
            </a:r>
          </a:p>
          <a:p>
            <a:endParaRPr lang="en-US" dirty="0"/>
          </a:p>
          <a:p>
            <a:r>
              <a:rPr lang="en-US" dirty="0" smtClean="0"/>
              <a:t>Short testimonials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1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Social Roles affect attitudes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role-set of expectations (norms) about a social position that define how the person will behave</a:t>
            </a:r>
          </a:p>
          <a:p>
            <a:endParaRPr lang="en-US" dirty="0" smtClean="0"/>
          </a:p>
          <a:p>
            <a:r>
              <a:rPr lang="en-US" dirty="0" err="1" smtClean="0"/>
              <a:t>Zimbardo</a:t>
            </a:r>
            <a:r>
              <a:rPr lang="en-US" dirty="0" smtClean="0"/>
              <a:t> Prison Study</a:t>
            </a:r>
          </a:p>
          <a:p>
            <a:endParaRPr lang="en-US" dirty="0"/>
          </a:p>
          <a:p>
            <a:r>
              <a:rPr lang="en-US" dirty="0" smtClean="0"/>
              <a:t>What were the roles?</a:t>
            </a:r>
          </a:p>
          <a:p>
            <a:endParaRPr lang="en-US" dirty="0"/>
          </a:p>
          <a:p>
            <a:r>
              <a:rPr lang="en-US" dirty="0" smtClean="0"/>
              <a:t>What was the outcome of the</a:t>
            </a:r>
          </a:p>
          <a:p>
            <a:pPr marL="0" indent="0">
              <a:buNone/>
            </a:pPr>
            <a:r>
              <a:rPr lang="en-US" dirty="0" smtClean="0"/>
              <a:t> study?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854" y="2540889"/>
            <a:ext cx="3689838" cy="431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9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Dissonance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Occurs when our actions are NOT consistent with our beliefs</a:t>
            </a:r>
          </a:p>
          <a:p>
            <a:r>
              <a:rPr lang="en-US" dirty="0" smtClean="0"/>
              <a:t>Developed by Leon </a:t>
            </a:r>
            <a:r>
              <a:rPr lang="en-US" dirty="0" err="1" smtClean="0"/>
              <a:t>Festinger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Say you are a 16-year old girl. You make straight A’s, are the president of </a:t>
            </a:r>
            <a:r>
              <a:rPr lang="en-US" dirty="0" err="1" smtClean="0"/>
              <a:t>StuCo</a:t>
            </a:r>
            <a:r>
              <a:rPr lang="en-US" dirty="0" smtClean="0"/>
              <a:t>, and are known as the all around “good girl.”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00" y="4267200"/>
            <a:ext cx="2082800" cy="241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9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8" y="152400"/>
            <a:ext cx="7239000" cy="1143000"/>
          </a:xfrm>
        </p:spPr>
        <p:txBody>
          <a:bodyPr/>
          <a:lstStyle/>
          <a:p>
            <a:r>
              <a:rPr lang="en-US" dirty="0" smtClean="0"/>
              <a:t>Cognitive dissonance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14" y="1371600"/>
            <a:ext cx="8501185" cy="4846320"/>
          </a:xfrm>
        </p:spPr>
        <p:txBody>
          <a:bodyPr/>
          <a:lstStyle/>
          <a:p>
            <a:r>
              <a:rPr lang="en-US" dirty="0" smtClean="0"/>
              <a:t>As the “good girl,” you naturally disapprove of underage drinking and drugs, including marijuana. You don’t hang out with people that do drugs.</a:t>
            </a:r>
            <a:endParaRPr lang="en-US" dirty="0"/>
          </a:p>
          <a:p>
            <a:r>
              <a:rPr lang="en-US" dirty="0" smtClean="0"/>
              <a:t>BUT, you meet this guy from across the tracks…he smokes pot.  He is very sweet and caring, and you tell yourself that he is such a good person.  You let it slide that he smokes pot, even though you do not consider doing drugs acceptable.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394200"/>
            <a:ext cx="33020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0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dissonance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Suddenly you feel a guilty tension (dissonance) within you, because you do not believe in doing drugs (your attitude), but you are hanging out with a guy who smokes pot (your behavior).</a:t>
            </a:r>
          </a:p>
          <a:p>
            <a:endParaRPr lang="en-US" dirty="0"/>
          </a:p>
          <a:p>
            <a:r>
              <a:rPr lang="en-US" dirty="0" smtClean="0"/>
              <a:t>You try to rationalize your behavior by saying, “He is such a sweet guy,” and eventually you change your attitude to match your behavior. Now, you say, “Smoking pot is not such a big deal.” This helps the tension go away.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99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Cognitive Dissonance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theory that we act to reduce the discomfort (dissonance) we feel when our thoughts and behaviors are inconsistent.</a:t>
            </a:r>
          </a:p>
          <a:p>
            <a:endParaRPr lang="en-US" dirty="0"/>
          </a:p>
          <a:p>
            <a:r>
              <a:rPr lang="en-US" dirty="0" smtClean="0"/>
              <a:t>When our awareness of our attitudes and of our actions clash, we can reduce the resulting dissonance by changing our attitudes.</a:t>
            </a:r>
          </a:p>
          <a:p>
            <a:endParaRPr lang="en-US" dirty="0"/>
          </a:p>
          <a:p>
            <a:r>
              <a:rPr lang="en-US" dirty="0" smtClean="0"/>
              <a:t>Have you ever experienced cognitive dissonance and had to change an attitude to match your behavior?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24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9416"/>
            <a:ext cx="7239000" cy="4846320"/>
          </a:xfrm>
        </p:spPr>
        <p:txBody>
          <a:bodyPr>
            <a:normAutofit/>
          </a:bodyPr>
          <a:lstStyle/>
          <a:p>
            <a:r>
              <a:rPr lang="en-US" dirty="0" smtClean="0"/>
              <a:t>We can divide the reasons why Jane is quiet in Psych class today into two categories.</a:t>
            </a:r>
          </a:p>
          <a:p>
            <a:endParaRPr lang="en-US" sz="1200" dirty="0" smtClean="0"/>
          </a:p>
          <a:p>
            <a:r>
              <a:rPr lang="en-US" dirty="0" smtClean="0"/>
              <a:t>Situational attributes (external)</a:t>
            </a:r>
          </a:p>
          <a:p>
            <a:pPr lvl="1"/>
            <a:r>
              <a:rPr lang="en-US" dirty="0" smtClean="0"/>
              <a:t>Her dog died.</a:t>
            </a:r>
          </a:p>
          <a:p>
            <a:pPr lvl="1"/>
            <a:r>
              <a:rPr lang="en-US" dirty="0" smtClean="0"/>
              <a:t>She was in a fight with her BFF.</a:t>
            </a:r>
          </a:p>
          <a:p>
            <a:pPr lvl="1"/>
            <a:r>
              <a:rPr lang="en-US" dirty="0" smtClean="0"/>
              <a:t>She glued her tongue to the top of her mouth.</a:t>
            </a:r>
          </a:p>
          <a:p>
            <a:pPr lvl="1"/>
            <a:endParaRPr lang="en-US" sz="1200" dirty="0"/>
          </a:p>
          <a:p>
            <a:r>
              <a:rPr lang="en-US" dirty="0" smtClean="0"/>
              <a:t>Dispositional attributes (internal, such as personality)</a:t>
            </a:r>
          </a:p>
          <a:p>
            <a:pPr lvl="1"/>
            <a:r>
              <a:rPr lang="en-US" dirty="0" smtClean="0"/>
              <a:t>She is a quiet person.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2052" name="Picture 4" descr="http://fc03.deviantart.net/fs70/f/2013/034/2/6/my_dog_died_by_dumbledoreisamazing-d5tp26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57400"/>
            <a:ext cx="2286000" cy="298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1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dissonance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014" r="-60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98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Attribution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Attribute=find a cause</a:t>
            </a:r>
          </a:p>
          <a:p>
            <a:endParaRPr lang="en-US" dirty="0"/>
          </a:p>
          <a:p>
            <a:r>
              <a:rPr lang="en-US" dirty="0" smtClean="0"/>
              <a:t>Theory that we explain someone’s behavior by crediting either the situation or the person’s disposition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6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red BMW cuts you off in traffic.  According to </a:t>
            </a:r>
            <a:r>
              <a:rPr lang="en-US" dirty="0" smtClean="0">
                <a:solidFill>
                  <a:srgbClr val="FF0000"/>
                </a:solidFill>
              </a:rPr>
              <a:t>attribution theory</a:t>
            </a:r>
            <a:r>
              <a:rPr lang="en-US" dirty="0" smtClean="0"/>
              <a:t>, did he cut you off because…</a:t>
            </a:r>
          </a:p>
          <a:p>
            <a:pPr lvl="1"/>
            <a:r>
              <a:rPr lang="en-US" dirty="0" smtClean="0"/>
              <a:t>He is an A-hole!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 is </a:t>
            </a:r>
            <a:r>
              <a:rPr lang="en-US" dirty="0"/>
              <a:t>running</a:t>
            </a:r>
            <a:r>
              <a:rPr lang="en-US" dirty="0" smtClean="0"/>
              <a:t> late for an important meeting.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 likes to anger pretty little silver Civics.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He is on his way to the hospital because his wife is in labor.</a:t>
            </a:r>
          </a:p>
          <a:p>
            <a:pPr lvl="1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905000" y="3295710"/>
            <a:ext cx="392783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DISPOSITIONAL ATTRIBUTE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6884" y="4876800"/>
            <a:ext cx="412187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DISPOSITIONAL ATTRIBUTE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66018" y="4095690"/>
            <a:ext cx="392783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Situational 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ATTRIBUTE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72965" y="5943600"/>
            <a:ext cx="392783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Situational </a:t>
            </a:r>
            <a:r>
              <a:rPr lang="en-U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ATTRIBUTE</a:t>
            </a:r>
            <a:endParaRPr lang="en-U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https://encrypted-tbn0.gstatic.com/images?q=tbn:ANd9GcSvIO_01emP5ojz89WOS5k4Uy773tjRQdMMFJ7mentVbVXcmja_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2286000"/>
            <a:ext cx="2162175" cy="161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87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Fundamental Attribution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Sometimes, we can make “not necessarily true” attributes about people</a:t>
            </a:r>
          </a:p>
          <a:p>
            <a:pPr lvl="1"/>
            <a:r>
              <a:rPr lang="en-US" dirty="0" smtClean="0"/>
              <a:t>Often with strangers</a:t>
            </a:r>
          </a:p>
          <a:p>
            <a:pPr marL="292608" lvl="1" indent="0">
              <a:buNone/>
            </a:pPr>
            <a:endParaRPr lang="en-US" dirty="0"/>
          </a:p>
          <a:p>
            <a:r>
              <a:rPr lang="en-US" dirty="0" smtClean="0"/>
              <a:t>This is called the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FUNDAMENTAL ATTRIBUTION ERROR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Tendency for an observer to OVERESTIMATE the impact of personality and UNDERESTIMATE the impact of the situation</a:t>
            </a:r>
            <a:endParaRPr lang="en-US" dirty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Occurs more frequently in individualistic cultures than in collectivist cultures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62800" y="6096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538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Example-Fundamental attribution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walking to Psych class.  Just as you enter the room, a running 6</a:t>
            </a:r>
            <a:r>
              <a:rPr lang="en-US" baseline="30000" dirty="0" smtClean="0"/>
              <a:t>th</a:t>
            </a:r>
            <a:r>
              <a:rPr lang="en-US" dirty="0" smtClean="0"/>
              <a:t> grader slams into you, causing your books to fall to the ground and your papers to get fly all over the hallway.  The 6</a:t>
            </a:r>
            <a:r>
              <a:rPr lang="en-US" baseline="30000" dirty="0" smtClean="0"/>
              <a:t>th</a:t>
            </a:r>
            <a:r>
              <a:rPr lang="en-US" dirty="0" smtClean="0"/>
              <a:t> graders runs away without so much as a “sorry”.  What is your reaction?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“What a jerk!” (</a:t>
            </a:r>
            <a:r>
              <a:rPr lang="en-US" dirty="0" smtClean="0">
                <a:solidFill>
                  <a:srgbClr val="874396"/>
                </a:solidFill>
              </a:rPr>
              <a:t>attributing cause to personality/disposition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098" name="Picture 2" descr="http://1.bp.blogspot.com/_UVBlDZcvnKY/TDiYSh3k3sI/AAAAAAAAAKM/qIEj_ygC6aE/s1600/castanz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045527"/>
            <a:ext cx="196183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939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2-Fundamental attribution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You are randomly assigned into a group of students from the entire school and given the task of picking up all of the trash in the building.  Out of the five group members, one 9</a:t>
            </a:r>
            <a:r>
              <a:rPr lang="en-US" baseline="30000" dirty="0" smtClean="0"/>
              <a:t>th</a:t>
            </a:r>
            <a:r>
              <a:rPr lang="en-US" dirty="0" smtClean="0"/>
              <a:t> grader refuses to pick up trash and spends his day picking the dirt off his shoes in between naps.  What is your reaction?</a:t>
            </a:r>
          </a:p>
          <a:p>
            <a:endParaRPr lang="en-US" dirty="0"/>
          </a:p>
          <a:p>
            <a:r>
              <a:rPr lang="en-US" dirty="0" smtClean="0"/>
              <a:t>“What a lazy bum!” (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attribute to personality/disposition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What if he his mother was arrested the night before, and he is trying to process this change in his life? (we tend not to consider any situational variables in a stranger’s life)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6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457</TotalTime>
  <Words>1761</Words>
  <Application>Microsoft Office PowerPoint</Application>
  <PresentationFormat>On-screen Show (4:3)</PresentationFormat>
  <Paragraphs>208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Opulent</vt:lpstr>
      <vt:lpstr>Bell Work</vt:lpstr>
      <vt:lpstr>Social Psychology</vt:lpstr>
      <vt:lpstr>Intro Scenario</vt:lpstr>
      <vt:lpstr>Intro scenario</vt:lpstr>
      <vt:lpstr>Attribution Theory</vt:lpstr>
      <vt:lpstr>Example</vt:lpstr>
      <vt:lpstr>Fundamental Attribution Error</vt:lpstr>
      <vt:lpstr>Example-Fundamental attribution error</vt:lpstr>
      <vt:lpstr>Example 2-Fundamental attribution error</vt:lpstr>
      <vt:lpstr>Connections to today?</vt:lpstr>
      <vt:lpstr>Example 3</vt:lpstr>
      <vt:lpstr>Example 4</vt:lpstr>
      <vt:lpstr>Actor observer bias</vt:lpstr>
      <vt:lpstr>Self-serving bias</vt:lpstr>
      <vt:lpstr>Review</vt:lpstr>
      <vt:lpstr>Bell Work</vt:lpstr>
      <vt:lpstr>Attitudes</vt:lpstr>
      <vt:lpstr>Attitudes</vt:lpstr>
      <vt:lpstr>PowerPoint Presentation</vt:lpstr>
      <vt:lpstr>Types of attitudes</vt:lpstr>
      <vt:lpstr>How Attitude affects behavior</vt:lpstr>
      <vt:lpstr>Attitudes in advertising</vt:lpstr>
      <vt:lpstr>PowerPoint Presentation</vt:lpstr>
      <vt:lpstr>Using Persuasion in Advertising</vt:lpstr>
      <vt:lpstr>Peripheral Route Persuasion</vt:lpstr>
      <vt:lpstr>How behavior affects attitudes</vt:lpstr>
      <vt:lpstr>Example</vt:lpstr>
      <vt:lpstr>Foot in Door Phenomenon</vt:lpstr>
      <vt:lpstr>Foor in Door</vt:lpstr>
      <vt:lpstr>Foot in Door</vt:lpstr>
      <vt:lpstr>Door in Face Phenomenom</vt:lpstr>
      <vt:lpstr>Door in face</vt:lpstr>
      <vt:lpstr>Norms of reciprocity</vt:lpstr>
      <vt:lpstr>Other ways</vt:lpstr>
      <vt:lpstr>Social Roles affect attitudes</vt:lpstr>
      <vt:lpstr>Cognitive Dissonance</vt:lpstr>
      <vt:lpstr>Cognitive dissonance</vt:lpstr>
      <vt:lpstr>Cognitive dissonance</vt:lpstr>
      <vt:lpstr>Cognitive Dissonance Theory</vt:lpstr>
      <vt:lpstr>Cognitive dissonance</vt:lpstr>
    </vt:vector>
  </TitlesOfParts>
  <Company>Cosmos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Psychology</dc:title>
  <dc:creator>mrives</dc:creator>
  <cp:lastModifiedBy>Maria Rives</cp:lastModifiedBy>
  <cp:revision>25</cp:revision>
  <dcterms:created xsi:type="dcterms:W3CDTF">2014-01-07T21:20:09Z</dcterms:created>
  <dcterms:modified xsi:type="dcterms:W3CDTF">2015-01-08T17:23:16Z</dcterms:modified>
</cp:coreProperties>
</file>