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256" r:id="rId3"/>
    <p:sldId id="257" r:id="rId4"/>
    <p:sldId id="261" r:id="rId5"/>
    <p:sldId id="262" r:id="rId6"/>
    <p:sldId id="265" r:id="rId7"/>
    <p:sldId id="264" r:id="rId8"/>
    <p:sldId id="263" r:id="rId9"/>
    <p:sldId id="266" r:id="rId10"/>
    <p:sldId id="270" r:id="rId11"/>
    <p:sldId id="268" r:id="rId12"/>
    <p:sldId id="269" r:id="rId13"/>
    <p:sldId id="267" r:id="rId14"/>
    <p:sldId id="294" r:id="rId15"/>
    <p:sldId id="25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59" r:id="rId40"/>
    <p:sldId id="26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C00"/>
    <a:srgbClr val="1A2907"/>
    <a:srgbClr val="568616"/>
    <a:srgbClr val="D02300"/>
    <a:srgbClr val="FF3300"/>
    <a:srgbClr val="666633"/>
    <a:srgbClr val="950101"/>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24" autoAdjust="0"/>
  </p:normalViewPr>
  <p:slideViewPr>
    <p:cSldViewPr>
      <p:cViewPr>
        <p:scale>
          <a:sx n="78" d="100"/>
          <a:sy n="78" d="100"/>
        </p:scale>
        <p:origin x="-1134" y="20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CBFA87-E7FE-4F0D-8C44-45135B0B381D}" type="slidenum">
              <a:rPr lang="en-US"/>
              <a:pPr/>
              <a:t>‹#›</a:t>
            </a:fld>
            <a:endParaRPr lang="en-US"/>
          </a:p>
        </p:txBody>
      </p:sp>
    </p:spTree>
    <p:extLst>
      <p:ext uri="{BB962C8B-B14F-4D97-AF65-F5344CB8AC3E}">
        <p14:creationId xmlns:p14="http://schemas.microsoft.com/office/powerpoint/2010/main" val="39299572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6400800" cy="4525963"/>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0600" y="261852"/>
            <a:ext cx="2057400" cy="5851525"/>
          </a:xfrm>
          <a:prstGeom prst="rect">
            <a:avLst/>
          </a:prstGeo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4267200" cy="5851525"/>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9" y="4406900"/>
            <a:ext cx="64008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14399" y="2906713"/>
            <a:ext cx="640080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Text Placeholder 4"/>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ooks.google.com/books?id=s1LYbgdLNTsC&amp;pg=PA662&amp;lpg=PA662&amp;dq=malan+%22i+get+the+feeling+that+you're+the+sort+of+person%22&amp;source=bl&amp;ots=mmdWsBTW6j&amp;sig=RzU9J-tDiplOqSYUuOQOKwUf3ys&amp;hl=en&amp;sa=X&amp;ei=EpmCUvj2Bbas4AOMhIH4BQ&amp;ved=0CCsQ6AEwAA#v=onepage&amp;q=malan%20%22i%20get%20the%20feeling%20that%20you're%20the%20sort%20of%20person%22&amp;f=false" TargetMode="External"/><Relationship Id="rId2" Type="http://schemas.openxmlformats.org/officeDocument/2006/relationships/hyperlink" Target="https://www.youtube.com/watch?v=QV6DpJKW6a0" TargetMode="External"/><Relationship Id="rId1" Type="http://schemas.openxmlformats.org/officeDocument/2006/relationships/slideLayout" Target="../slideLayouts/slideLayout3.xml"/><Relationship Id="rId4" Type="http://schemas.openxmlformats.org/officeDocument/2006/relationships/hyperlink" Target="http://www.youtube.com/watch?v=l_UtFKgeHs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MEQkBLfHMQ" TargetMode="External"/><Relationship Id="rId2" Type="http://schemas.openxmlformats.org/officeDocument/2006/relationships/hyperlink" Target="http://www.ahshistory.com/wp-content/uploads/2013/08/15-THERAPY.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ooks.google.com/books?id=L260oWc2vmQC&amp;pg=PA678&amp;lpg=PA678&amp;dq=%22i+agree+with+the+descriptions+of+me+but+I+guess+I+don't+agree%22&amp;source=bl&amp;ots=8lH-dgPZLP&amp;sig=OfqewRYU0eRXkY1YTYtNwxXJJMQ&amp;hl=en&amp;sa=X&amp;ei=PX-DUqHnJMLD4AOY84HIDg&amp;ved=0CCwQ6AEwAQ#v=onepage&amp;q=%22i%20agree%20with%20the%20descriptions%20of%20me%20but%20I%20guess%20I%20don't%20agree%22&amp;f=false"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nimationfactory.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 Presentation</a:t>
            </a:r>
            <a:endParaRPr lang="en-US" dirty="0"/>
          </a:p>
        </p:txBody>
      </p:sp>
      <p:sp>
        <p:nvSpPr>
          <p:cNvPr id="4" name="Title 3"/>
          <p:cNvSpPr>
            <a:spLocks noGrp="1"/>
          </p:cNvSpPr>
          <p:nvPr>
            <p:ph type="title"/>
          </p:nvPr>
        </p:nvSpPr>
        <p:spPr/>
        <p:txBody>
          <a:bodyPr/>
          <a:lstStyle/>
          <a:p>
            <a:r>
              <a:rPr lang="en-US" dirty="0" smtClean="0"/>
              <a:t>Treatment of Abnormal Psychology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Scenario</a:t>
            </a:r>
            <a:endParaRPr lang="en-US" dirty="0"/>
          </a:p>
        </p:txBody>
      </p:sp>
      <p:sp>
        <p:nvSpPr>
          <p:cNvPr id="3" name="Content Placeholder 2"/>
          <p:cNvSpPr>
            <a:spLocks noGrp="1"/>
          </p:cNvSpPr>
          <p:nvPr>
            <p:ph idx="1"/>
          </p:nvPr>
        </p:nvSpPr>
        <p:spPr>
          <a:xfrm>
            <a:off x="228600" y="1219200"/>
            <a:ext cx="7848600" cy="5486400"/>
          </a:xfrm>
        </p:spPr>
        <p:txBody>
          <a:bodyPr>
            <a:normAutofit fontScale="85000" lnSpcReduction="20000"/>
          </a:bodyPr>
          <a:lstStyle/>
          <a:p>
            <a:r>
              <a:rPr lang="en-US" dirty="0" smtClean="0">
                <a:solidFill>
                  <a:schemeClr val="accent1">
                    <a:lumMod val="50000"/>
                  </a:schemeClr>
                </a:solidFill>
              </a:rPr>
              <a:t>“Before I went to bed, I was anxious about an upcoming test.  My palms were sweaty, and my stomach kept turning in a knot.  When I fell asleep, I dreamt that I was in the Sahara Desert.  Sand was all around me, and suddenly, there was a brown spotted snake that was the length of a car.  The snake slithered towards me, but my legs were frozen.  The snake kept getting closer to me and in an instant, threw his head back then forward, sinking his fangs into my leg as he did so.  The pain was excruciating, like a burning and freezing at  the same time”</a:t>
            </a:r>
          </a:p>
          <a:p>
            <a:endParaRPr lang="en-US" dirty="0" smtClean="0">
              <a:solidFill>
                <a:schemeClr val="accent1">
                  <a:lumMod val="50000"/>
                </a:schemeClr>
              </a:solidFill>
            </a:endParaRPr>
          </a:p>
          <a:p>
            <a:r>
              <a:rPr lang="en-US" dirty="0" smtClean="0">
                <a:solidFill>
                  <a:schemeClr val="accent1">
                    <a:lumMod val="50000"/>
                  </a:schemeClr>
                </a:solidFill>
              </a:rPr>
              <a:t>What is the manifest content?</a:t>
            </a:r>
          </a:p>
          <a:p>
            <a:r>
              <a:rPr lang="en-US" dirty="0" smtClean="0">
                <a:solidFill>
                  <a:schemeClr val="accent1">
                    <a:lumMod val="50000"/>
                  </a:schemeClr>
                </a:solidFill>
              </a:rPr>
              <a:t>What is the latent content?</a:t>
            </a:r>
            <a:endParaRPr lang="en-US" dirty="0">
              <a:solidFill>
                <a:schemeClr val="accent1">
                  <a:lumMod val="50000"/>
                </a:schemeClr>
              </a:solidFill>
            </a:endParaRPr>
          </a:p>
        </p:txBody>
      </p:sp>
    </p:spTree>
    <p:extLst>
      <p:ext uri="{BB962C8B-B14F-4D97-AF65-F5344CB8AC3E}">
        <p14:creationId xmlns:p14="http://schemas.microsoft.com/office/powerpoint/2010/main" val="318818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Psychoanalysis Methods</a:t>
            </a:r>
            <a:endParaRPr lang="en-US" dirty="0"/>
          </a:p>
        </p:txBody>
      </p:sp>
      <p:sp>
        <p:nvSpPr>
          <p:cNvPr id="3" name="Content Placeholder 2"/>
          <p:cNvSpPr>
            <a:spLocks noGrp="1"/>
          </p:cNvSpPr>
          <p:nvPr>
            <p:ph idx="1"/>
          </p:nvPr>
        </p:nvSpPr>
        <p:spPr/>
        <p:txBody>
          <a:bodyPr/>
          <a:lstStyle/>
          <a:p>
            <a:pPr marL="0" indent="0">
              <a:buNone/>
            </a:pPr>
            <a:r>
              <a:rPr lang="en-US" dirty="0" smtClean="0"/>
              <a:t>3. Hypnosis</a:t>
            </a:r>
          </a:p>
          <a:p>
            <a:pPr marL="0" indent="0">
              <a:buNone/>
            </a:pPr>
            <a:r>
              <a:rPr lang="en-US" dirty="0"/>
              <a:t>	</a:t>
            </a:r>
            <a:r>
              <a:rPr lang="en-US" dirty="0" smtClean="0"/>
              <a:t>-state of heightened suggestibility</a:t>
            </a:r>
          </a:p>
          <a:p>
            <a:pPr marL="0" indent="0">
              <a:buNone/>
            </a:pPr>
            <a:r>
              <a:rPr lang="en-US" dirty="0" smtClean="0"/>
              <a:t>	-Freud believed that under hypnosis, one could access their unconscious easier</a:t>
            </a:r>
          </a:p>
          <a:p>
            <a:pPr marL="0" indent="0">
              <a:buNone/>
            </a:pPr>
            <a:endParaRPr lang="en-US" dirty="0"/>
          </a:p>
          <a:p>
            <a:pPr marL="0" indent="0">
              <a:buNone/>
            </a:pPr>
            <a:r>
              <a:rPr lang="en-US" dirty="0" smtClean="0"/>
              <a:t>	-we will learn more about this in December</a:t>
            </a:r>
          </a:p>
          <a:p>
            <a:pPr marL="0" indent="0">
              <a:buNone/>
            </a:pPr>
            <a:endParaRPr lang="en-US" dirty="0"/>
          </a:p>
        </p:txBody>
      </p:sp>
    </p:spTree>
    <p:extLst>
      <p:ext uri="{BB962C8B-B14F-4D97-AF65-F5344CB8AC3E}">
        <p14:creationId xmlns:p14="http://schemas.microsoft.com/office/powerpoint/2010/main" val="4173177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Psychodynamic Therapy Today</a:t>
            </a:r>
            <a:endParaRPr lang="en-US" dirty="0"/>
          </a:p>
        </p:txBody>
      </p:sp>
      <p:sp>
        <p:nvSpPr>
          <p:cNvPr id="3" name="Content Placeholder 2"/>
          <p:cNvSpPr>
            <a:spLocks noGrp="1"/>
          </p:cNvSpPr>
          <p:nvPr>
            <p:ph idx="1"/>
          </p:nvPr>
        </p:nvSpPr>
        <p:spPr>
          <a:xfrm>
            <a:off x="457200" y="1600200"/>
            <a:ext cx="6705600" cy="4525963"/>
          </a:xfrm>
        </p:spPr>
        <p:txBody>
          <a:bodyPr>
            <a:normAutofit fontScale="92500" lnSpcReduction="20000"/>
          </a:bodyPr>
          <a:lstStyle/>
          <a:p>
            <a:r>
              <a:rPr lang="en-US" dirty="0" smtClean="0"/>
              <a:t>Engage in “talk therapy” face to face about once a week</a:t>
            </a:r>
          </a:p>
          <a:p>
            <a:r>
              <a:rPr lang="en-US" dirty="0" smtClean="0"/>
              <a:t>Therapist will interpret common, recurring themes, from childhood and adult life and give insight into the person’s depression or anxiety</a:t>
            </a:r>
          </a:p>
          <a:p>
            <a:r>
              <a:rPr lang="en-US" dirty="0" smtClean="0">
                <a:hlinkClick r:id="rId2"/>
              </a:rPr>
              <a:t>https://www.youtube.com/watch?v=QV6DpJKW6a0</a:t>
            </a:r>
            <a:endParaRPr lang="en-US" dirty="0"/>
          </a:p>
          <a:p>
            <a:r>
              <a:rPr lang="en-US" dirty="0" smtClean="0">
                <a:hlinkClick r:id="rId3"/>
              </a:rPr>
              <a:t>Example of </a:t>
            </a:r>
            <a:r>
              <a:rPr lang="en-US" dirty="0" smtClean="0">
                <a:hlinkClick r:id="rId3"/>
              </a:rPr>
              <a:t>insight</a:t>
            </a:r>
            <a:endParaRPr lang="en-US" dirty="0" smtClean="0"/>
          </a:p>
          <a:p>
            <a:r>
              <a:rPr lang="en-US" dirty="0" smtClean="0">
                <a:hlinkClick r:id="rId4"/>
              </a:rPr>
              <a:t>http://www.youtube.com/watch?v=l_UtFKgeHsY</a:t>
            </a:r>
            <a:endParaRPr lang="en-US" dirty="0"/>
          </a:p>
        </p:txBody>
      </p:sp>
    </p:spTree>
    <p:extLst>
      <p:ext uri="{BB962C8B-B14F-4D97-AF65-F5344CB8AC3E}">
        <p14:creationId xmlns:p14="http://schemas.microsoft.com/office/powerpoint/2010/main" val="1973783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530" b="-104"/>
          <a:stretch/>
        </p:blipFill>
        <p:spPr>
          <a:xfrm rot="5400000">
            <a:off x="-190950" y="136869"/>
            <a:ext cx="6912081" cy="6530181"/>
          </a:xfrm>
        </p:spPr>
      </p:pic>
    </p:spTree>
    <p:extLst>
      <p:ext uri="{BB962C8B-B14F-4D97-AF65-F5344CB8AC3E}">
        <p14:creationId xmlns:p14="http://schemas.microsoft.com/office/powerpoint/2010/main" val="818579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Humanistic Approach</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Aim to boost self-fulfillment by helping people grow in self-awareness and self-acceptance by proving clients with new insights</a:t>
            </a:r>
          </a:p>
          <a:p>
            <a:r>
              <a:rPr lang="en-US" dirty="0" smtClean="0"/>
              <a:t>Different from psychoanalysis in that humanists</a:t>
            </a:r>
          </a:p>
          <a:p>
            <a:pPr lvl="1"/>
            <a:r>
              <a:rPr lang="en-US" dirty="0" smtClean="0"/>
              <a:t>Focus on the present and future</a:t>
            </a:r>
          </a:p>
          <a:p>
            <a:pPr lvl="1"/>
            <a:r>
              <a:rPr lang="en-US" dirty="0" smtClean="0"/>
              <a:t>Focus on conscious thoughts</a:t>
            </a:r>
          </a:p>
          <a:p>
            <a:pPr lvl="1"/>
            <a:r>
              <a:rPr lang="en-US" dirty="0" smtClean="0"/>
              <a:t>Take responsibility for actions</a:t>
            </a:r>
          </a:p>
          <a:p>
            <a:pPr lvl="1"/>
            <a:r>
              <a:rPr lang="en-US" dirty="0" smtClean="0"/>
              <a:t>Promote growth instead of curing illness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Rogers-Humanistic</a:t>
            </a:r>
            <a:endParaRPr lang="en-US" dirty="0"/>
          </a:p>
        </p:txBody>
      </p:sp>
      <p:sp>
        <p:nvSpPr>
          <p:cNvPr id="3" name="Content Placeholder 2"/>
          <p:cNvSpPr>
            <a:spLocks noGrp="1"/>
          </p:cNvSpPr>
          <p:nvPr>
            <p:ph idx="1"/>
          </p:nvPr>
        </p:nvSpPr>
        <p:spPr>
          <a:xfrm>
            <a:off x="457200" y="1600200"/>
            <a:ext cx="5410200" cy="5029200"/>
          </a:xfrm>
        </p:spPr>
        <p:txBody>
          <a:bodyPr>
            <a:normAutofit fontScale="92500" lnSpcReduction="10000"/>
          </a:bodyPr>
          <a:lstStyle/>
          <a:p>
            <a:r>
              <a:rPr lang="en-US" dirty="0" smtClean="0"/>
              <a:t>Client-centered therapy-focus on conscious self-perceptions</a:t>
            </a:r>
          </a:p>
          <a:p>
            <a:r>
              <a:rPr lang="en-US" dirty="0" smtClean="0"/>
              <a:t>Therapist listens without judging or interpreting</a:t>
            </a:r>
          </a:p>
          <a:p>
            <a:r>
              <a:rPr lang="en-US" dirty="0" smtClean="0"/>
              <a:t>Therapist exhibits genuineness, acceptance, and empathy for client</a:t>
            </a:r>
          </a:p>
          <a:p>
            <a:r>
              <a:rPr lang="en-US" dirty="0" smtClean="0"/>
              <a:t>Active listening-echoing, restating, and seeking clarification</a:t>
            </a:r>
          </a:p>
          <a:p>
            <a:endParaRPr lang="en-US" dirty="0"/>
          </a:p>
        </p:txBody>
      </p:sp>
      <p:pic>
        <p:nvPicPr>
          <p:cNvPr id="7170" name="Picture 2" descr="http://www.psychologytoday.com/files/u217/CarlRo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885322" cy="409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44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Client-centered therapy</a:t>
            </a:r>
            <a:endParaRPr lang="en-US" dirty="0"/>
          </a:p>
        </p:txBody>
      </p:sp>
      <p:sp>
        <p:nvSpPr>
          <p:cNvPr id="3" name="Content Placeholder 2"/>
          <p:cNvSpPr>
            <a:spLocks noGrp="1"/>
          </p:cNvSpPr>
          <p:nvPr>
            <p:ph idx="1"/>
          </p:nvPr>
        </p:nvSpPr>
        <p:spPr/>
        <p:txBody>
          <a:bodyPr>
            <a:normAutofit lnSpcReduction="10000"/>
          </a:bodyPr>
          <a:lstStyle/>
          <a:p>
            <a:r>
              <a:rPr lang="en-US" dirty="0" smtClean="0"/>
              <a:t>Accept and understand the client, providing unconditional positive regard</a:t>
            </a:r>
          </a:p>
          <a:p>
            <a:pPr lvl="1"/>
            <a:r>
              <a:rPr lang="en-US" dirty="0" smtClean="0"/>
              <a:t>Paraphrase</a:t>
            </a:r>
          </a:p>
          <a:p>
            <a:pPr lvl="1"/>
            <a:r>
              <a:rPr lang="en-US" dirty="0" smtClean="0"/>
              <a:t>Invite clarification</a:t>
            </a:r>
          </a:p>
          <a:p>
            <a:pPr lvl="1"/>
            <a:r>
              <a:rPr lang="en-US" dirty="0" smtClean="0"/>
              <a:t>Reflect feelings</a:t>
            </a:r>
          </a:p>
          <a:p>
            <a:pPr lvl="1"/>
            <a:endParaRPr lang="en-US" dirty="0"/>
          </a:p>
          <a:p>
            <a:pPr lvl="1"/>
            <a:r>
              <a:rPr lang="en-US" dirty="0" smtClean="0">
                <a:hlinkClick r:id="rId2"/>
              </a:rPr>
              <a:t>Example page </a:t>
            </a:r>
            <a:r>
              <a:rPr lang="en-US" dirty="0" smtClean="0">
                <a:hlinkClick r:id="rId2"/>
              </a:rPr>
              <a:t>6</a:t>
            </a:r>
            <a:endParaRPr lang="en-US" dirty="0" smtClean="0"/>
          </a:p>
          <a:p>
            <a:pPr lvl="1"/>
            <a:r>
              <a:rPr lang="en-US" dirty="0" smtClean="0">
                <a:hlinkClick r:id="rId3"/>
              </a:rPr>
              <a:t>http://www.youtube.com/watch?v=RMEQkBLfHMQ</a:t>
            </a:r>
            <a:endParaRPr lang="en-US" dirty="0"/>
          </a:p>
        </p:txBody>
      </p:sp>
    </p:spTree>
    <p:extLst>
      <p:ext uri="{BB962C8B-B14F-4D97-AF65-F5344CB8AC3E}">
        <p14:creationId xmlns:p14="http://schemas.microsoft.com/office/powerpoint/2010/main" val="84927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a:t>
            </a:r>
            <a:endParaRPr lang="en-US" dirty="0"/>
          </a:p>
        </p:txBody>
      </p:sp>
      <p:sp>
        <p:nvSpPr>
          <p:cNvPr id="3" name="Content Placeholder 2"/>
          <p:cNvSpPr>
            <a:spLocks noGrp="1"/>
          </p:cNvSpPr>
          <p:nvPr>
            <p:ph idx="1"/>
          </p:nvPr>
        </p:nvSpPr>
        <p:spPr>
          <a:xfrm>
            <a:off x="457200" y="1600200"/>
            <a:ext cx="6934200" cy="4525963"/>
          </a:xfrm>
        </p:spPr>
        <p:txBody>
          <a:bodyPr/>
          <a:lstStyle/>
          <a:p>
            <a:r>
              <a:rPr lang="en-US" dirty="0" smtClean="0"/>
              <a:t>How do psychoanalysts and humanists try to help people deal with their problems?</a:t>
            </a:r>
          </a:p>
          <a:p>
            <a:endParaRPr lang="en-US" dirty="0"/>
          </a:p>
          <a:p>
            <a:r>
              <a:rPr lang="en-US" dirty="0" smtClean="0"/>
              <a:t>By giving them insight!</a:t>
            </a:r>
            <a:endParaRPr lang="en-US" dirty="0"/>
          </a:p>
        </p:txBody>
      </p:sp>
    </p:spTree>
    <p:extLst>
      <p:ext uri="{BB962C8B-B14F-4D97-AF65-F5344CB8AC3E}">
        <p14:creationId xmlns:p14="http://schemas.microsoft.com/office/powerpoint/2010/main" val="372311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Therapies</a:t>
            </a:r>
            <a:endParaRPr lang="en-US" dirty="0"/>
          </a:p>
        </p:txBody>
      </p:sp>
      <p:sp>
        <p:nvSpPr>
          <p:cNvPr id="3" name="Content Placeholder 2"/>
          <p:cNvSpPr>
            <a:spLocks noGrp="1"/>
          </p:cNvSpPr>
          <p:nvPr>
            <p:ph idx="1"/>
          </p:nvPr>
        </p:nvSpPr>
        <p:spPr>
          <a:xfrm>
            <a:off x="457200" y="1600200"/>
            <a:ext cx="7239000" cy="4525963"/>
          </a:xfrm>
        </p:spPr>
        <p:txBody>
          <a:bodyPr/>
          <a:lstStyle/>
          <a:p>
            <a:r>
              <a:rPr lang="en-US" dirty="0" smtClean="0"/>
              <a:t>Doubt healing power of self-awareness</a:t>
            </a:r>
          </a:p>
          <a:p>
            <a:r>
              <a:rPr lang="en-US" dirty="0" smtClean="0"/>
              <a:t>View maladaptive symptoms as learned behaviors that can be modified</a:t>
            </a:r>
          </a:p>
          <a:p>
            <a:endParaRPr lang="en-US" dirty="0"/>
          </a:p>
          <a:p>
            <a:r>
              <a:rPr lang="en-US" dirty="0" smtClean="0"/>
              <a:t>1. Classical conditioning techniques</a:t>
            </a:r>
          </a:p>
          <a:p>
            <a:r>
              <a:rPr lang="en-US" dirty="0" smtClean="0"/>
              <a:t>2. Operant conditioning techniques</a:t>
            </a:r>
            <a:endParaRPr lang="en-US" dirty="0"/>
          </a:p>
        </p:txBody>
      </p:sp>
    </p:spTree>
    <p:extLst>
      <p:ext uri="{BB962C8B-B14F-4D97-AF65-F5344CB8AC3E}">
        <p14:creationId xmlns:p14="http://schemas.microsoft.com/office/powerpoint/2010/main" val="2052415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Classical Conditioning Techniques</a:t>
            </a:r>
            <a:endParaRPr lang="en-US" dirty="0"/>
          </a:p>
        </p:txBody>
      </p:sp>
      <p:sp>
        <p:nvSpPr>
          <p:cNvPr id="3" name="Content Placeholder 2"/>
          <p:cNvSpPr>
            <a:spLocks noGrp="1"/>
          </p:cNvSpPr>
          <p:nvPr>
            <p:ph idx="1"/>
          </p:nvPr>
        </p:nvSpPr>
        <p:spPr/>
        <p:txBody>
          <a:bodyPr/>
          <a:lstStyle/>
          <a:p>
            <a:r>
              <a:rPr lang="en-US" dirty="0" smtClean="0"/>
              <a:t>Suppose a child gets scared when they see furry bunnies.  Could I recondition the child to like bunnies?</a:t>
            </a:r>
          </a:p>
          <a:p>
            <a:r>
              <a:rPr lang="en-US" dirty="0" smtClean="0"/>
              <a:t>Counterconditioning-</a:t>
            </a:r>
            <a:r>
              <a:rPr lang="en-US" altLang="en-US" dirty="0">
                <a:latin typeface="+mj-lt"/>
              </a:rPr>
              <a:t>A behavioral therapy that conditions new responses to stimuli that trigger unwanted behaviors</a:t>
            </a:r>
            <a:r>
              <a:rPr lang="en-US" altLang="en-US" dirty="0" smtClean="0">
                <a:latin typeface="+mj-lt"/>
              </a:rPr>
              <a:t>.</a:t>
            </a:r>
          </a:p>
          <a:p>
            <a:pPr lvl="1"/>
            <a:r>
              <a:rPr lang="en-US" altLang="en-US" dirty="0" smtClean="0">
                <a:latin typeface="+mj-lt"/>
              </a:rPr>
              <a:t>Exposure therapy</a:t>
            </a:r>
          </a:p>
          <a:p>
            <a:pPr lvl="1"/>
            <a:r>
              <a:rPr lang="en-US" altLang="en-US" dirty="0" smtClean="0">
                <a:latin typeface="+mj-lt"/>
              </a:rPr>
              <a:t>Aversive conditioning</a:t>
            </a:r>
            <a:endParaRPr lang="en-US" altLang="en-US" dirty="0">
              <a:latin typeface="+mj-lt"/>
            </a:endParaRPr>
          </a:p>
          <a:p>
            <a:endParaRPr lang="en-US" dirty="0"/>
          </a:p>
        </p:txBody>
      </p:sp>
    </p:spTree>
    <p:extLst>
      <p:ext uri="{BB962C8B-B14F-4D97-AF65-F5344CB8AC3E}">
        <p14:creationId xmlns:p14="http://schemas.microsoft.com/office/powerpoint/2010/main" val="281610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Historically, persons suffering from psychological disorders have been treated with an array of harsh and gentle methods</a:t>
            </a:r>
          </a:p>
          <a:p>
            <a:r>
              <a:rPr lang="en-US" dirty="0" smtClean="0"/>
              <a:t>Trephination</a:t>
            </a:r>
          </a:p>
          <a:p>
            <a:r>
              <a:rPr lang="en-US" dirty="0" smtClean="0"/>
              <a:t>Blood letting</a:t>
            </a:r>
          </a:p>
          <a:p>
            <a:r>
              <a:rPr lang="en-US" dirty="0" smtClean="0"/>
              <a:t>Physical violence</a:t>
            </a:r>
          </a:p>
          <a:p>
            <a:r>
              <a:rPr lang="en-US" dirty="0" smtClean="0"/>
              <a:t>Electro shock therapy</a:t>
            </a:r>
          </a:p>
          <a:p>
            <a:r>
              <a:rPr lang="en-US" dirty="0" smtClean="0"/>
              <a:t>…….</a:t>
            </a:r>
            <a:endParaRPr lang="en-US" dirty="0"/>
          </a:p>
        </p:txBody>
      </p:sp>
      <p:sp>
        <p:nvSpPr>
          <p:cNvPr id="4" name="Title 3"/>
          <p:cNvSpPr>
            <a:spLocks noGrp="1"/>
          </p:cNvSpPr>
          <p:nvPr>
            <p:ph type="title"/>
          </p:nvPr>
        </p:nvSpPr>
        <p:spPr/>
        <p:txBody>
          <a:bodyPr/>
          <a:lstStyle/>
          <a:p>
            <a:r>
              <a:rPr lang="en-US" dirty="0" smtClean="0"/>
              <a:t>Historical Treatment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Therapy</a:t>
            </a:r>
            <a:endParaRPr lang="en-US" dirty="0"/>
          </a:p>
        </p:txBody>
      </p:sp>
      <p:sp>
        <p:nvSpPr>
          <p:cNvPr id="3" name="Content Placeholder 2"/>
          <p:cNvSpPr>
            <a:spLocks noGrp="1"/>
          </p:cNvSpPr>
          <p:nvPr>
            <p:ph idx="1"/>
          </p:nvPr>
        </p:nvSpPr>
        <p:spPr/>
        <p:txBody>
          <a:bodyPr>
            <a:normAutofit lnSpcReduction="10000"/>
          </a:bodyPr>
          <a:lstStyle/>
          <a:p>
            <a:r>
              <a:rPr lang="en-US" dirty="0" smtClean="0"/>
              <a:t>Mary Cover Jones in the 1920s</a:t>
            </a:r>
          </a:p>
          <a:p>
            <a:r>
              <a:rPr lang="en-US" dirty="0" smtClean="0"/>
              <a:t>Recondition Little Albert to like bunnies by associating bunnies with enjoyable events like eating</a:t>
            </a:r>
          </a:p>
          <a:p>
            <a:r>
              <a:rPr lang="en-US" dirty="0" smtClean="0"/>
              <a:t>Let Albert eat a cookie while the bunny runs around</a:t>
            </a:r>
          </a:p>
          <a:p>
            <a:r>
              <a:rPr lang="en-US" dirty="0" smtClean="0"/>
              <a:t>Exposing people to what they normally avoid was finally recognized in the 1950s with Joseph </a:t>
            </a:r>
            <a:r>
              <a:rPr lang="en-US" dirty="0" err="1" smtClean="0"/>
              <a:t>Wolpe</a:t>
            </a:r>
            <a:endParaRPr lang="en-US" dirty="0"/>
          </a:p>
        </p:txBody>
      </p:sp>
    </p:spTree>
    <p:extLst>
      <p:ext uri="{BB962C8B-B14F-4D97-AF65-F5344CB8AC3E}">
        <p14:creationId xmlns:p14="http://schemas.microsoft.com/office/powerpoint/2010/main" val="4232819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desensitization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Type of exposure therapy</a:t>
            </a:r>
          </a:p>
          <a:p>
            <a:r>
              <a:rPr lang="en-US" altLang="en-US" dirty="0">
                <a:latin typeface="+mj-lt"/>
              </a:rPr>
              <a:t>A type of counterconditioning that associates a pleasant relaxed state with gradually increasing anxiety-triggering stimuli</a:t>
            </a:r>
            <a:r>
              <a:rPr lang="en-US" altLang="en-US" dirty="0" smtClean="0">
                <a:latin typeface="+mj-lt"/>
              </a:rPr>
              <a:t>. (phobia)</a:t>
            </a:r>
          </a:p>
          <a:p>
            <a:r>
              <a:rPr lang="en-US" altLang="en-US" dirty="0" smtClean="0">
                <a:latin typeface="+mj-lt"/>
              </a:rPr>
              <a:t>Week 1-show Albert a picture of a bunny eating a lollipop</a:t>
            </a:r>
          </a:p>
          <a:p>
            <a:r>
              <a:rPr lang="en-US" altLang="en-US" dirty="0" smtClean="0">
                <a:latin typeface="+mj-lt"/>
              </a:rPr>
              <a:t>Week 2-ask Albert to draw a picture of a bunny</a:t>
            </a:r>
          </a:p>
          <a:p>
            <a:r>
              <a:rPr lang="en-US" altLang="en-US" dirty="0" smtClean="0">
                <a:latin typeface="+mj-lt"/>
              </a:rPr>
              <a:t>Week 3-Have a bunny play in a play pen in Albert’s room</a:t>
            </a:r>
          </a:p>
          <a:p>
            <a:r>
              <a:rPr lang="en-US" altLang="en-US" dirty="0" smtClean="0">
                <a:latin typeface="+mj-lt"/>
              </a:rPr>
              <a:t>Week 4-Ask Albert to touch bunny while eating a cookie</a:t>
            </a:r>
          </a:p>
          <a:p>
            <a:r>
              <a:rPr lang="en-US" altLang="en-US" dirty="0" smtClean="0">
                <a:latin typeface="+mj-lt"/>
              </a:rPr>
              <a:t>Week 5-Albert can pet bunny in his lap</a:t>
            </a:r>
            <a:endParaRPr lang="en-US" altLang="en-US" dirty="0">
              <a:latin typeface="+mj-lt"/>
            </a:endParaRPr>
          </a:p>
          <a:p>
            <a:endParaRPr lang="en-US" dirty="0"/>
          </a:p>
        </p:txBody>
      </p:sp>
    </p:spTree>
    <p:extLst>
      <p:ext uri="{BB962C8B-B14F-4D97-AF65-F5344CB8AC3E}">
        <p14:creationId xmlns:p14="http://schemas.microsoft.com/office/powerpoint/2010/main" val="3178753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Reality Exposure Therapy</a:t>
            </a:r>
            <a:endParaRPr lang="en-US" dirty="0"/>
          </a:p>
        </p:txBody>
      </p:sp>
      <p:sp>
        <p:nvSpPr>
          <p:cNvPr id="3" name="Content Placeholder 2"/>
          <p:cNvSpPr>
            <a:spLocks noGrp="1"/>
          </p:cNvSpPr>
          <p:nvPr>
            <p:ph idx="1"/>
          </p:nvPr>
        </p:nvSpPr>
        <p:spPr/>
        <p:txBody>
          <a:bodyPr/>
          <a:lstStyle/>
          <a:p>
            <a:r>
              <a:rPr lang="en-US" dirty="0" smtClean="0"/>
              <a:t>Help overcome anxiety or phobia </a:t>
            </a:r>
            <a:endParaRPr lang="en-US" dirty="0"/>
          </a:p>
        </p:txBody>
      </p:sp>
      <p:pic>
        <p:nvPicPr>
          <p:cNvPr id="8194" name="Picture 2" descr="http://www.hitl.washington.edu/projects/burn/cleanspider4inch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62200"/>
            <a:ext cx="38100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85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Aversive Conditioning</a:t>
            </a:r>
            <a:endParaRPr lang="en-US" dirty="0"/>
          </a:p>
        </p:txBody>
      </p:sp>
      <p:sp>
        <p:nvSpPr>
          <p:cNvPr id="3" name="Content Placeholder 2"/>
          <p:cNvSpPr>
            <a:spLocks noGrp="1"/>
          </p:cNvSpPr>
          <p:nvPr>
            <p:ph idx="1"/>
          </p:nvPr>
        </p:nvSpPr>
        <p:spPr>
          <a:xfrm>
            <a:off x="457200" y="1600200"/>
            <a:ext cx="7086600" cy="5029200"/>
          </a:xfrm>
        </p:spPr>
        <p:txBody>
          <a:bodyPr>
            <a:normAutofit lnSpcReduction="10000"/>
          </a:bodyPr>
          <a:lstStyle/>
          <a:p>
            <a:r>
              <a:rPr lang="en-US" dirty="0" smtClean="0"/>
              <a:t>Counterconditioning that associates an unpleasant state with an unwanted behavior</a:t>
            </a:r>
          </a:p>
          <a:p>
            <a:r>
              <a:rPr lang="en-US" dirty="0" smtClean="0"/>
              <a:t>Give a ticket citation for smoking in bars</a:t>
            </a:r>
          </a:p>
          <a:p>
            <a:r>
              <a:rPr lang="en-US" dirty="0" smtClean="0"/>
              <a:t>Treat nail biting by painting nails with nasty tasting nail polish</a:t>
            </a:r>
          </a:p>
          <a:p>
            <a:r>
              <a:rPr lang="en-US" dirty="0" smtClean="0"/>
              <a:t>Link drinking alcohol with nausea</a:t>
            </a:r>
          </a:p>
          <a:p>
            <a:r>
              <a:rPr lang="en-US" dirty="0" smtClean="0"/>
              <a:t>Sometimes unsuccessful in the long run</a:t>
            </a:r>
            <a:endParaRPr lang="en-US" dirty="0"/>
          </a:p>
        </p:txBody>
      </p:sp>
    </p:spTree>
    <p:extLst>
      <p:ext uri="{BB962C8B-B14F-4D97-AF65-F5344CB8AC3E}">
        <p14:creationId xmlns:p14="http://schemas.microsoft.com/office/powerpoint/2010/main" val="1019170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Behavior modification-reinforcing desired behavior and withholding reinforcement with undesired behavior</a:t>
            </a:r>
          </a:p>
          <a:p>
            <a:r>
              <a:rPr lang="en-US" dirty="0" smtClean="0"/>
              <a:t>Shaping</a:t>
            </a:r>
          </a:p>
          <a:p>
            <a:pPr lvl="1"/>
            <a:r>
              <a:rPr lang="en-US" dirty="0" smtClean="0"/>
              <a:t>Children with autism learn to interact</a:t>
            </a:r>
          </a:p>
          <a:p>
            <a:pPr lvl="1"/>
            <a:r>
              <a:rPr lang="en-US" dirty="0" smtClean="0"/>
              <a:t>People with schizophrenia learn to behave more rationally</a:t>
            </a:r>
            <a:endParaRPr lang="en-US" dirty="0"/>
          </a:p>
          <a:p>
            <a:pPr marL="457200" lvl="1" indent="0">
              <a:buNone/>
            </a:pPr>
            <a:endParaRPr lang="en-US" dirty="0" smtClean="0"/>
          </a:p>
          <a:p>
            <a:pPr marL="457200" lvl="1" indent="0">
              <a:buNone/>
            </a:pPr>
            <a:r>
              <a:rPr lang="en-US" dirty="0" smtClean="0"/>
              <a:t>Token economy-patients receive a token for positive behaviors; tokens can be used to purchase treats or earn privileges</a:t>
            </a:r>
          </a:p>
        </p:txBody>
      </p:sp>
    </p:spTree>
    <p:extLst>
      <p:ext uri="{BB962C8B-B14F-4D97-AF65-F5344CB8AC3E}">
        <p14:creationId xmlns:p14="http://schemas.microsoft.com/office/powerpoint/2010/main" val="438813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Therapy</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Therapy that teaches people new, more adaptive ways of thinking and acting</a:t>
            </a:r>
          </a:p>
          <a:p>
            <a:r>
              <a:rPr lang="en-US" dirty="0" smtClean="0"/>
              <a:t>Based on the assumption that thoughts intervene between events and our emotional reactors</a:t>
            </a:r>
          </a:p>
          <a:p>
            <a:endParaRPr lang="en-US" dirty="0"/>
          </a:p>
          <a:p>
            <a:r>
              <a:rPr lang="en-US" dirty="0" smtClean="0"/>
              <a:t>Example for depression: suggestion is criticism, disagreement is dislike, friendliness is pity</a:t>
            </a:r>
            <a:endParaRPr lang="en-US" dirty="0"/>
          </a:p>
        </p:txBody>
      </p:sp>
    </p:spTree>
    <p:extLst>
      <p:ext uri="{BB962C8B-B14F-4D97-AF65-F5344CB8AC3E}">
        <p14:creationId xmlns:p14="http://schemas.microsoft.com/office/powerpoint/2010/main" val="2913519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Therapy	         </a:t>
            </a:r>
            <a:r>
              <a:rPr lang="en-US" dirty="0" smtClean="0">
                <a:hlinkClick r:id="rId2"/>
              </a:rPr>
              <a:t>ex.</a:t>
            </a:r>
            <a:endParaRPr lang="en-US" dirty="0"/>
          </a:p>
        </p:txBody>
      </p:sp>
      <p:sp>
        <p:nvSpPr>
          <p:cNvPr id="3" name="Content Placeholder 2"/>
          <p:cNvSpPr>
            <a:spLocks noGrp="1"/>
          </p:cNvSpPr>
          <p:nvPr>
            <p:ph idx="1"/>
          </p:nvPr>
        </p:nvSpPr>
        <p:spPr/>
        <p:txBody>
          <a:bodyPr/>
          <a:lstStyle/>
          <a:p>
            <a:r>
              <a:rPr lang="en-US" dirty="0" smtClean="0"/>
              <a:t>Aaron Beck sought to reverse clients’ </a:t>
            </a:r>
            <a:r>
              <a:rPr lang="en-US" dirty="0" err="1" smtClean="0"/>
              <a:t>catastrophizing</a:t>
            </a:r>
            <a:r>
              <a:rPr lang="en-US" dirty="0" smtClean="0"/>
              <a:t> beliefs</a:t>
            </a:r>
          </a:p>
          <a:p>
            <a:endParaRPr lang="en-US" dirty="0"/>
          </a:p>
          <a:p>
            <a:endParaRPr lang="en-US" dirty="0"/>
          </a:p>
        </p:txBody>
      </p:sp>
      <p:pic>
        <p:nvPicPr>
          <p:cNvPr id="1026" name="Picture 2" descr="http://anxietycounselingsolutions.com/wp-content/uploads/2011/07/Aaron_Beck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0"/>
            <a:ext cx="3486150" cy="4159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tegratedsociopsychology.net/wpimages/wp6d0662f2_1a.png"/>
          <p:cNvPicPr>
            <a:picLocks noChangeAspect="1" noChangeArrowheads="1"/>
          </p:cNvPicPr>
          <p:nvPr/>
        </p:nvPicPr>
        <p:blipFill rotWithShape="1">
          <a:blip r:embed="rId4">
            <a:extLst>
              <a:ext uri="{28A0092B-C50C-407E-A947-70E740481C1C}">
                <a14:useLocalDpi xmlns:a14="http://schemas.microsoft.com/office/drawing/2010/main" val="0"/>
              </a:ext>
            </a:extLst>
          </a:blip>
          <a:srcRect l="5165" t="9018" r="5315" b="6413"/>
          <a:stretch/>
        </p:blipFill>
        <p:spPr bwMode="auto">
          <a:xfrm>
            <a:off x="609600" y="2926080"/>
            <a:ext cx="4069080" cy="377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2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Therapy</a:t>
            </a:r>
            <a:endParaRPr lang="en-US" dirty="0"/>
          </a:p>
        </p:txBody>
      </p:sp>
      <p:sp>
        <p:nvSpPr>
          <p:cNvPr id="3" name="Content Placeholder 2"/>
          <p:cNvSpPr>
            <a:spLocks noGrp="1"/>
          </p:cNvSpPr>
          <p:nvPr>
            <p:ph idx="1"/>
          </p:nvPr>
        </p:nvSpPr>
        <p:spPr/>
        <p:txBody>
          <a:bodyPr/>
          <a:lstStyle/>
          <a:p>
            <a:r>
              <a:rPr lang="en-US" dirty="0" smtClean="0"/>
              <a:t>Donald </a:t>
            </a:r>
            <a:r>
              <a:rPr lang="en-US" dirty="0" err="1" smtClean="0"/>
              <a:t>Meichenbaum</a:t>
            </a:r>
            <a:r>
              <a:rPr lang="en-US" dirty="0" smtClean="0"/>
              <a:t> wanted to change negative self-talk</a:t>
            </a:r>
          </a:p>
          <a:p>
            <a:r>
              <a:rPr lang="en-US" dirty="0" smtClean="0"/>
              <a:t>Stress inoculation training: teaching people to restructure their thinking in stressful situations</a:t>
            </a:r>
          </a:p>
          <a:p>
            <a:r>
              <a:rPr lang="en-US" dirty="0" smtClean="0"/>
              <a:t>Positive talk before a test</a:t>
            </a:r>
            <a:endParaRPr lang="en-US" dirty="0"/>
          </a:p>
        </p:txBody>
      </p:sp>
    </p:spTree>
    <p:extLst>
      <p:ext uri="{BB962C8B-B14F-4D97-AF65-F5344CB8AC3E}">
        <p14:creationId xmlns:p14="http://schemas.microsoft.com/office/powerpoint/2010/main" val="3719242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Cognitive-Behavior Therapy</a:t>
            </a:r>
            <a:endParaRPr lang="en-US" dirty="0"/>
          </a:p>
        </p:txBody>
      </p:sp>
      <p:sp>
        <p:nvSpPr>
          <p:cNvPr id="3" name="Content Placeholder 2"/>
          <p:cNvSpPr>
            <a:spLocks noGrp="1"/>
          </p:cNvSpPr>
          <p:nvPr>
            <p:ph idx="1"/>
          </p:nvPr>
        </p:nvSpPr>
        <p:spPr>
          <a:xfrm>
            <a:off x="152400" y="1219200"/>
            <a:ext cx="6629400" cy="4525963"/>
          </a:xfrm>
        </p:spPr>
        <p:txBody>
          <a:bodyPr>
            <a:normAutofit/>
          </a:bodyPr>
          <a:lstStyle/>
          <a:p>
            <a:r>
              <a:rPr lang="en-US" sz="2800" dirty="0" smtClean="0"/>
              <a:t>Popular integrative therapy that combines cognitive therapy (changing self-defeating thinking) with behavior therapy (changing behavior)</a:t>
            </a:r>
          </a:p>
          <a:p>
            <a:r>
              <a:rPr lang="en-US" sz="2800" dirty="0" smtClean="0"/>
              <a:t>Anxiety and mood disorders</a:t>
            </a:r>
          </a:p>
          <a:p>
            <a:r>
              <a:rPr lang="en-US" sz="2800" dirty="0" smtClean="0"/>
              <a:t>Lucy from the Big Bang Theory</a:t>
            </a:r>
            <a:endParaRPr lang="en-US" sz="2800" dirty="0"/>
          </a:p>
        </p:txBody>
      </p:sp>
      <p:pic>
        <p:nvPicPr>
          <p:cNvPr id="2050" name="Picture 2" descr="http://images3.wikia.nocookie.net/__cb20130827113417/bigbangtheory/images/5/5f/R%26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67873"/>
            <a:ext cx="5000625" cy="281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8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Therapy</a:t>
            </a:r>
            <a:endParaRPr lang="en-US" dirty="0"/>
          </a:p>
        </p:txBody>
      </p:sp>
      <p:sp>
        <p:nvSpPr>
          <p:cNvPr id="3" name="Content Placeholder 2"/>
          <p:cNvSpPr>
            <a:spLocks noGrp="1"/>
          </p:cNvSpPr>
          <p:nvPr>
            <p:ph idx="1"/>
          </p:nvPr>
        </p:nvSpPr>
        <p:spPr/>
        <p:txBody>
          <a:bodyPr/>
          <a:lstStyle/>
          <a:p>
            <a:r>
              <a:rPr lang="en-US" dirty="0" smtClean="0"/>
              <a:t>Cause of disorder is organic (brain, blood chemistry, neurotransmitter, etc.)</a:t>
            </a:r>
          </a:p>
          <a:p>
            <a:r>
              <a:rPr lang="en-US" dirty="0" smtClean="0"/>
              <a:t>Psychiatry</a:t>
            </a:r>
          </a:p>
          <a:p>
            <a:r>
              <a:rPr lang="en-US" dirty="0" smtClean="0"/>
              <a:t>Methods</a:t>
            </a:r>
          </a:p>
          <a:p>
            <a:pPr lvl="1"/>
            <a:r>
              <a:rPr lang="en-US" dirty="0" smtClean="0"/>
              <a:t>Drug Therapy</a:t>
            </a:r>
          </a:p>
          <a:p>
            <a:pPr lvl="1"/>
            <a:r>
              <a:rPr lang="en-US" dirty="0" smtClean="0"/>
              <a:t>Brain Stimulation</a:t>
            </a:r>
          </a:p>
          <a:p>
            <a:pPr lvl="1"/>
            <a:r>
              <a:rPr lang="en-US" dirty="0" smtClean="0"/>
              <a:t>Psychosurgery</a:t>
            </a:r>
          </a:p>
          <a:p>
            <a:pPr lvl="1"/>
            <a:r>
              <a:rPr lang="en-US" smtClean="0"/>
              <a:t>Therapeutic Lifestyle Change</a:t>
            </a:r>
            <a:endParaRPr lang="en-US" dirty="0" smtClean="0"/>
          </a:p>
          <a:p>
            <a:endParaRPr lang="en-US" dirty="0"/>
          </a:p>
        </p:txBody>
      </p:sp>
    </p:spTree>
    <p:extLst>
      <p:ext uri="{BB962C8B-B14F-4D97-AF65-F5344CB8AC3E}">
        <p14:creationId xmlns:p14="http://schemas.microsoft.com/office/powerpoint/2010/main" val="663378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Reformers</a:t>
            </a:r>
            <a:endParaRPr lang="en-US" dirty="0"/>
          </a:p>
        </p:txBody>
      </p:sp>
      <p:sp>
        <p:nvSpPr>
          <p:cNvPr id="3" name="Content Placeholder 2"/>
          <p:cNvSpPr>
            <a:spLocks noGrp="1"/>
          </p:cNvSpPr>
          <p:nvPr>
            <p:ph sz="half" idx="1"/>
          </p:nvPr>
        </p:nvSpPr>
        <p:spPr/>
        <p:txBody>
          <a:bodyPr/>
          <a:lstStyle/>
          <a:p>
            <a:r>
              <a:rPr lang="en-US" dirty="0" smtClean="0"/>
              <a:t>Dorothea Dix in the 1800s</a:t>
            </a:r>
          </a:p>
          <a:p>
            <a:endParaRPr lang="en-US" dirty="0" smtClean="0"/>
          </a:p>
          <a:p>
            <a:r>
              <a:rPr lang="en-US" dirty="0" smtClean="0"/>
              <a:t>Philippe </a:t>
            </a:r>
            <a:r>
              <a:rPr lang="en-US" dirty="0" err="1" smtClean="0"/>
              <a:t>Pinel</a:t>
            </a:r>
            <a:r>
              <a:rPr lang="en-US" dirty="0" smtClean="0"/>
              <a:t> in France</a:t>
            </a:r>
          </a:p>
          <a:p>
            <a:endParaRPr lang="en-US" dirty="0"/>
          </a:p>
        </p:txBody>
      </p:sp>
      <p:sp>
        <p:nvSpPr>
          <p:cNvPr id="4" name="Content Placeholder 3"/>
          <p:cNvSpPr>
            <a:spLocks noGrp="1"/>
          </p:cNvSpPr>
          <p:nvPr>
            <p:ph sz="half" idx="2"/>
          </p:nvPr>
        </p:nvSpPr>
        <p:spPr/>
        <p:txBody>
          <a:bodyPr/>
          <a:lstStyle/>
          <a:p>
            <a:r>
              <a:rPr lang="en-US" dirty="0" smtClean="0"/>
              <a:t>Philippe </a:t>
            </a:r>
            <a:r>
              <a:rPr lang="en-US" dirty="0" err="1" smtClean="0"/>
              <a:t>Pinel</a:t>
            </a:r>
            <a:endParaRPr lang="en-US" dirty="0"/>
          </a:p>
        </p:txBody>
      </p:sp>
      <p:pic>
        <p:nvPicPr>
          <p:cNvPr id="1026" name="Picture 2" descr="File:Dix-Dorothea-L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20112"/>
            <a:ext cx="3483003" cy="4383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Philippe Pinel à la Salpêtriè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67000"/>
            <a:ext cx="4858267" cy="337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12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p:txBody>
          <a:bodyPr/>
          <a:lstStyle/>
          <a:p>
            <a:r>
              <a:rPr lang="en-US" dirty="0" smtClean="0"/>
              <a:t>Psychopharmacology-study of drug effects on mind and behavior</a:t>
            </a:r>
          </a:p>
          <a:p>
            <a:r>
              <a:rPr lang="en-US" dirty="0" smtClean="0"/>
              <a:t>Types</a:t>
            </a:r>
          </a:p>
          <a:p>
            <a:pPr lvl="1"/>
            <a:r>
              <a:rPr lang="en-US" dirty="0" smtClean="0"/>
              <a:t>Antipsychotic</a:t>
            </a:r>
          </a:p>
          <a:p>
            <a:pPr lvl="1"/>
            <a:r>
              <a:rPr lang="en-US" dirty="0" smtClean="0"/>
              <a:t>Antianxiety</a:t>
            </a:r>
          </a:p>
          <a:p>
            <a:pPr lvl="1"/>
            <a:r>
              <a:rPr lang="en-US" dirty="0" smtClean="0"/>
              <a:t>Antidepressant</a:t>
            </a:r>
          </a:p>
          <a:p>
            <a:pPr lvl="1"/>
            <a:r>
              <a:rPr lang="en-US" dirty="0" smtClean="0"/>
              <a:t>Mood stabilizers</a:t>
            </a:r>
          </a:p>
        </p:txBody>
      </p:sp>
    </p:spTree>
    <p:extLst>
      <p:ext uri="{BB962C8B-B14F-4D97-AF65-F5344CB8AC3E}">
        <p14:creationId xmlns:p14="http://schemas.microsoft.com/office/powerpoint/2010/main" val="3112172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Antipsychotic Drugs</a:t>
            </a:r>
            <a:endParaRPr lang="en-US" dirty="0"/>
          </a:p>
        </p:txBody>
      </p:sp>
      <p:sp>
        <p:nvSpPr>
          <p:cNvPr id="3" name="Content Placeholder 2"/>
          <p:cNvSpPr>
            <a:spLocks noGrp="1"/>
          </p:cNvSpPr>
          <p:nvPr>
            <p:ph idx="1"/>
          </p:nvPr>
        </p:nvSpPr>
        <p:spPr/>
        <p:txBody>
          <a:bodyPr>
            <a:normAutofit fontScale="92500"/>
          </a:bodyPr>
          <a:lstStyle/>
          <a:p>
            <a:r>
              <a:rPr lang="en-US" dirty="0" smtClean="0"/>
              <a:t>Calming drugs used to treat psychosis (break with reality), such as schizophrenia</a:t>
            </a:r>
          </a:p>
          <a:p>
            <a:r>
              <a:rPr lang="en-US" dirty="0" smtClean="0"/>
              <a:t>Dampen responsiveness to irrelevant stimuli</a:t>
            </a:r>
          </a:p>
          <a:p>
            <a:r>
              <a:rPr lang="en-US" dirty="0" err="1" smtClean="0"/>
              <a:t>Thorazine</a:t>
            </a:r>
            <a:r>
              <a:rPr lang="en-US" dirty="0" smtClean="0"/>
              <a:t> (chlorpromazine) blocks dopamine receptors—positive symptoms</a:t>
            </a:r>
          </a:p>
          <a:p>
            <a:pPr lvl="1"/>
            <a:r>
              <a:rPr lang="en-US" dirty="0" smtClean="0"/>
              <a:t>Can produce tardive dyskinesia (involuntary movements of face, tongue, and limbs)</a:t>
            </a:r>
          </a:p>
          <a:p>
            <a:r>
              <a:rPr lang="en-US" dirty="0" smtClean="0"/>
              <a:t>Clozapine target both serotonin and dopamine and help with negative symptoms</a:t>
            </a:r>
            <a:endParaRPr lang="en-US" dirty="0"/>
          </a:p>
        </p:txBody>
      </p:sp>
    </p:spTree>
    <p:extLst>
      <p:ext uri="{BB962C8B-B14F-4D97-AF65-F5344CB8AC3E}">
        <p14:creationId xmlns:p14="http://schemas.microsoft.com/office/powerpoint/2010/main" val="2490800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Antianxiety Drugs</a:t>
            </a:r>
            <a:endParaRPr lang="en-US" dirty="0"/>
          </a:p>
        </p:txBody>
      </p:sp>
      <p:sp>
        <p:nvSpPr>
          <p:cNvPr id="3" name="Content Placeholder 2"/>
          <p:cNvSpPr>
            <a:spLocks noGrp="1"/>
          </p:cNvSpPr>
          <p:nvPr>
            <p:ph idx="1"/>
          </p:nvPr>
        </p:nvSpPr>
        <p:spPr/>
        <p:txBody>
          <a:bodyPr/>
          <a:lstStyle/>
          <a:p>
            <a:r>
              <a:rPr lang="en-US" dirty="0" smtClean="0"/>
              <a:t>Used to control anxiety and agitation</a:t>
            </a:r>
          </a:p>
          <a:p>
            <a:r>
              <a:rPr lang="en-US" dirty="0" smtClean="0"/>
              <a:t>Depress the central nervous system</a:t>
            </a:r>
          </a:p>
          <a:p>
            <a:r>
              <a:rPr lang="en-US" dirty="0" smtClean="0"/>
              <a:t>Xanax and Ativan</a:t>
            </a:r>
          </a:p>
          <a:p>
            <a:endParaRPr lang="en-US" dirty="0"/>
          </a:p>
          <a:p>
            <a:r>
              <a:rPr lang="en-US" dirty="0" smtClean="0"/>
              <a:t>Physiological dependence led to criticism</a:t>
            </a:r>
            <a:endParaRPr lang="en-US" dirty="0"/>
          </a:p>
        </p:txBody>
      </p:sp>
    </p:spTree>
    <p:extLst>
      <p:ext uri="{BB962C8B-B14F-4D97-AF65-F5344CB8AC3E}">
        <p14:creationId xmlns:p14="http://schemas.microsoft.com/office/powerpoint/2010/main" val="1443684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Antidepressant Drugs</a:t>
            </a:r>
            <a:endParaRPr lang="en-US" dirty="0"/>
          </a:p>
        </p:txBody>
      </p:sp>
      <p:sp>
        <p:nvSpPr>
          <p:cNvPr id="3" name="Content Placeholder 2"/>
          <p:cNvSpPr>
            <a:spLocks noGrp="1"/>
          </p:cNvSpPr>
          <p:nvPr>
            <p:ph idx="1"/>
          </p:nvPr>
        </p:nvSpPr>
        <p:spPr/>
        <p:txBody>
          <a:bodyPr/>
          <a:lstStyle/>
          <a:p>
            <a:r>
              <a:rPr lang="en-US" dirty="0" smtClean="0"/>
              <a:t>Drugs used to treat depression by lifting people up from their depression</a:t>
            </a:r>
          </a:p>
          <a:p>
            <a:r>
              <a:rPr lang="en-US" dirty="0" smtClean="0"/>
              <a:t>Now used to treat anxiety, such as OCD</a:t>
            </a:r>
          </a:p>
          <a:p>
            <a:r>
              <a:rPr lang="en-US" dirty="0" smtClean="0"/>
              <a:t>Increase norepinephrine and serotonin</a:t>
            </a:r>
          </a:p>
          <a:p>
            <a:r>
              <a:rPr lang="en-US" dirty="0" smtClean="0"/>
              <a:t>Prozac (fluoxetine) blocks reabsorption and removal of serotonin</a:t>
            </a:r>
          </a:p>
          <a:p>
            <a:r>
              <a:rPr lang="en-US" dirty="0" smtClean="0"/>
              <a:t>Selective serotonin reuptake inhibitors (SSRI) such as Zoloft and Paxil</a:t>
            </a:r>
          </a:p>
        </p:txBody>
      </p:sp>
    </p:spTree>
    <p:extLst>
      <p:ext uri="{BB962C8B-B14F-4D97-AF65-F5344CB8AC3E}">
        <p14:creationId xmlns:p14="http://schemas.microsoft.com/office/powerpoint/2010/main" val="2884131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 Stabilizing Drugs</a:t>
            </a:r>
            <a:endParaRPr lang="en-US" dirty="0"/>
          </a:p>
        </p:txBody>
      </p:sp>
      <p:sp>
        <p:nvSpPr>
          <p:cNvPr id="3" name="Content Placeholder 2"/>
          <p:cNvSpPr>
            <a:spLocks noGrp="1"/>
          </p:cNvSpPr>
          <p:nvPr>
            <p:ph idx="1"/>
          </p:nvPr>
        </p:nvSpPr>
        <p:spPr/>
        <p:txBody>
          <a:bodyPr/>
          <a:lstStyle/>
          <a:p>
            <a:r>
              <a:rPr lang="en-US" dirty="0" smtClean="0"/>
              <a:t>Used to treat bipolar disorder</a:t>
            </a:r>
          </a:p>
          <a:p>
            <a:r>
              <a:rPr lang="en-US" dirty="0" smtClean="0"/>
              <a:t>Lithium salt</a:t>
            </a:r>
          </a:p>
          <a:p>
            <a:r>
              <a:rPr lang="en-US" dirty="0" smtClean="0"/>
              <a:t>Depakote (used to treat epilepsy)</a:t>
            </a:r>
            <a:endParaRPr lang="en-US" dirty="0"/>
          </a:p>
        </p:txBody>
      </p:sp>
    </p:spTree>
    <p:extLst>
      <p:ext uri="{BB962C8B-B14F-4D97-AF65-F5344CB8AC3E}">
        <p14:creationId xmlns:p14="http://schemas.microsoft.com/office/powerpoint/2010/main" val="3285569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Stimulation</a:t>
            </a:r>
            <a:endParaRPr lang="en-US" dirty="0"/>
          </a:p>
        </p:txBody>
      </p:sp>
      <p:sp>
        <p:nvSpPr>
          <p:cNvPr id="3" name="Content Placeholder 2"/>
          <p:cNvSpPr>
            <a:spLocks noGrp="1"/>
          </p:cNvSpPr>
          <p:nvPr>
            <p:ph idx="1"/>
          </p:nvPr>
        </p:nvSpPr>
        <p:spPr/>
        <p:txBody>
          <a:bodyPr/>
          <a:lstStyle/>
          <a:p>
            <a:r>
              <a:rPr lang="en-US" dirty="0" smtClean="0"/>
              <a:t>Magnetic Stimulation (repetitive trans-cranial magnetic stimulation) for depression</a:t>
            </a:r>
          </a:p>
          <a:p>
            <a:r>
              <a:rPr lang="en-US" dirty="0" smtClean="0"/>
              <a:t>Deep-Brain Stimulation for depression</a:t>
            </a:r>
          </a:p>
          <a:p>
            <a:r>
              <a:rPr lang="en-US" dirty="0" smtClean="0"/>
              <a:t>Electroconvulsive therapy (ECT)</a:t>
            </a:r>
          </a:p>
          <a:p>
            <a:pPr lvl="1"/>
            <a:r>
              <a:rPr lang="en-US" dirty="0" smtClean="0"/>
              <a:t>Used for people with depression for whom drug therapy is not effective</a:t>
            </a:r>
          </a:p>
          <a:p>
            <a:pPr lvl="1"/>
            <a:r>
              <a:rPr lang="en-US" dirty="0" smtClean="0"/>
              <a:t>Once considered barbaric, but now humane</a:t>
            </a:r>
          </a:p>
        </p:txBody>
      </p:sp>
    </p:spTree>
    <p:extLst>
      <p:ext uri="{BB962C8B-B14F-4D97-AF65-F5344CB8AC3E}">
        <p14:creationId xmlns:p14="http://schemas.microsoft.com/office/powerpoint/2010/main" val="354964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Psychosurgery</a:t>
            </a:r>
            <a:endParaRPr lang="en-US" dirty="0"/>
          </a:p>
        </p:txBody>
      </p:sp>
      <p:sp>
        <p:nvSpPr>
          <p:cNvPr id="3" name="Content Placeholder 2"/>
          <p:cNvSpPr>
            <a:spLocks noGrp="1"/>
          </p:cNvSpPr>
          <p:nvPr>
            <p:ph idx="1"/>
          </p:nvPr>
        </p:nvSpPr>
        <p:spPr/>
        <p:txBody>
          <a:bodyPr/>
          <a:lstStyle/>
          <a:p>
            <a:r>
              <a:rPr lang="en-US" dirty="0" smtClean="0"/>
              <a:t>Surgery that removes or destroys brain tissue</a:t>
            </a:r>
          </a:p>
          <a:p>
            <a:r>
              <a:rPr lang="en-US" dirty="0" smtClean="0"/>
              <a:t>Lobotomy developed by Moniz</a:t>
            </a:r>
          </a:p>
          <a:p>
            <a:endParaRPr lang="en-US" dirty="0"/>
          </a:p>
          <a:p>
            <a:r>
              <a:rPr lang="en-US" dirty="0" smtClean="0"/>
              <a:t>Not widely used because of its severity</a:t>
            </a:r>
            <a:endParaRPr lang="en-US" dirty="0"/>
          </a:p>
        </p:txBody>
      </p:sp>
    </p:spTree>
    <p:extLst>
      <p:ext uri="{BB962C8B-B14F-4D97-AF65-F5344CB8AC3E}">
        <p14:creationId xmlns:p14="http://schemas.microsoft.com/office/powerpoint/2010/main" val="1281639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Lifestyle Change</a:t>
            </a:r>
            <a:endParaRPr lang="en-US" dirty="0"/>
          </a:p>
        </p:txBody>
      </p:sp>
      <p:sp>
        <p:nvSpPr>
          <p:cNvPr id="3" name="Content Placeholder 2"/>
          <p:cNvSpPr>
            <a:spLocks noGrp="1"/>
          </p:cNvSpPr>
          <p:nvPr>
            <p:ph idx="1"/>
          </p:nvPr>
        </p:nvSpPr>
        <p:spPr/>
        <p:txBody>
          <a:bodyPr/>
          <a:lstStyle/>
          <a:p>
            <a:r>
              <a:rPr lang="en-US" dirty="0" smtClean="0"/>
              <a:t>Aerobic exercise</a:t>
            </a:r>
          </a:p>
          <a:p>
            <a:r>
              <a:rPr lang="en-US" dirty="0" smtClean="0"/>
              <a:t>Adequate sleep</a:t>
            </a:r>
          </a:p>
          <a:p>
            <a:r>
              <a:rPr lang="en-US" dirty="0" smtClean="0"/>
              <a:t>Light exposure</a:t>
            </a:r>
          </a:p>
          <a:p>
            <a:r>
              <a:rPr lang="en-US" dirty="0" smtClean="0"/>
              <a:t>Social connection</a:t>
            </a:r>
          </a:p>
          <a:p>
            <a:r>
              <a:rPr lang="en-US" dirty="0" smtClean="0"/>
              <a:t>Anti-rumination (enhance positive thinking)</a:t>
            </a:r>
          </a:p>
          <a:p>
            <a:r>
              <a:rPr lang="en-US" dirty="0" smtClean="0"/>
              <a:t>Nutritional supplements</a:t>
            </a:r>
          </a:p>
        </p:txBody>
      </p:sp>
    </p:spTree>
    <p:extLst>
      <p:ext uri="{BB962C8B-B14F-4D97-AF65-F5344CB8AC3E}">
        <p14:creationId xmlns:p14="http://schemas.microsoft.com/office/powerpoint/2010/main" val="3345266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352800" y="2209800"/>
            <a:ext cx="2438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latin typeface="+mn-lt"/>
              </a:rPr>
              <a:t>Template Provided By</a:t>
            </a:r>
            <a:endParaRPr lang="en-US" sz="1200" b="1" dirty="0">
              <a:latin typeface="+mn-lt"/>
            </a:endParaRPr>
          </a:p>
        </p:txBody>
      </p:sp>
      <p:sp>
        <p:nvSpPr>
          <p:cNvPr id="14344" name="Text Box 8">
            <a:hlinkClick r:id="rId2"/>
          </p:cNvPr>
          <p:cNvSpPr txBox="1">
            <a:spLocks noChangeArrowheads="1"/>
          </p:cNvSpPr>
          <p:nvPr/>
        </p:nvSpPr>
        <p:spPr bwMode="auto">
          <a:xfrm>
            <a:off x="2705100" y="3242846"/>
            <a:ext cx="3733800" cy="338554"/>
          </a:xfrm>
          <a:prstGeom prst="rect">
            <a:avLst/>
          </a:prstGeom>
          <a:noFill/>
          <a:ln w="9525">
            <a:noFill/>
            <a:miter lim="800000"/>
            <a:headEnd/>
            <a:tailEnd/>
          </a:ln>
          <a:effectLst/>
        </p:spPr>
        <p:txBody>
          <a:bodyPr wrap="square">
            <a:spAutoFit/>
          </a:bodyPr>
          <a:lstStyle/>
          <a:p>
            <a:pPr algn="ctr"/>
            <a:r>
              <a:rPr lang="en-US" sz="1600" b="1" dirty="0">
                <a:latin typeface="+mn-lt"/>
              </a:rPr>
              <a:t>www.animationfactory.com</a:t>
            </a:r>
          </a:p>
        </p:txBody>
      </p:sp>
      <p:sp>
        <p:nvSpPr>
          <p:cNvPr id="12" name="Text Box 7"/>
          <p:cNvSpPr txBox="1">
            <a:spLocks noChangeArrowheads="1"/>
          </p:cNvSpPr>
          <p:nvPr/>
        </p:nvSpPr>
        <p:spPr bwMode="auto">
          <a:xfrm>
            <a:off x="2590800" y="3733800"/>
            <a:ext cx="3962400" cy="461665"/>
          </a:xfrm>
          <a:prstGeom prst="rect">
            <a:avLst/>
          </a:prstGeom>
          <a:noFill/>
          <a:ln w="9525">
            <a:noFill/>
            <a:miter lim="800000"/>
            <a:headEnd/>
            <a:tailEnd/>
          </a:ln>
          <a:effectLst/>
        </p:spPr>
        <p:txBody>
          <a:bodyPr wrap="square">
            <a:spAutoFit/>
          </a:bodyPr>
          <a:lstStyle/>
          <a:p>
            <a:pPr algn="ctr">
              <a:spcBef>
                <a:spcPct val="50000"/>
              </a:spcBef>
            </a:pPr>
            <a:r>
              <a:rPr lang="en-US" sz="1200" b="1" dirty="0" smtClean="0">
                <a:latin typeface="+mn-lt"/>
              </a:rPr>
              <a:t>500,000 Downloadable PowerPoint Templates, Animated Clip Art, Backgrounds and Videos</a:t>
            </a:r>
            <a:endParaRPr lang="en-US" sz="1200" b="1" dirty="0">
              <a:latin typeface="+mn-lt"/>
            </a:endParaRPr>
          </a:p>
        </p:txBody>
      </p:sp>
      <p:pic>
        <p:nvPicPr>
          <p:cNvPr id="13" name="Picture 12" descr="af_logo_long.png">
            <a:hlinkClick r:id="rId2"/>
          </p:cNvPr>
          <p:cNvPicPr>
            <a:picLocks noChangeAspect="1"/>
          </p:cNvPicPr>
          <p:nvPr/>
        </p:nvPicPr>
        <p:blipFill>
          <a:blip r:embed="rId3" cstate="print"/>
          <a:stretch>
            <a:fillRect/>
          </a:stretch>
        </p:blipFill>
        <p:spPr>
          <a:xfrm>
            <a:off x="1562100" y="2612978"/>
            <a:ext cx="6019800" cy="76745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Psychotherapy vs. Biomedical Therapy</a:t>
            </a:r>
            <a:endParaRPr lang="en-US" sz="3600" dirty="0"/>
          </a:p>
        </p:txBody>
      </p:sp>
      <p:sp>
        <p:nvSpPr>
          <p:cNvPr id="3" name="Content Placeholder 2"/>
          <p:cNvSpPr>
            <a:spLocks noGrp="1"/>
          </p:cNvSpPr>
          <p:nvPr>
            <p:ph sz="half" idx="1"/>
          </p:nvPr>
        </p:nvSpPr>
        <p:spPr>
          <a:xfrm>
            <a:off x="457200" y="1600200"/>
            <a:ext cx="4038600" cy="4953000"/>
          </a:xfrm>
        </p:spPr>
        <p:txBody>
          <a:bodyPr>
            <a:normAutofit fontScale="85000" lnSpcReduction="10000"/>
          </a:bodyPr>
          <a:lstStyle/>
          <a:p>
            <a:r>
              <a:rPr lang="en-US" dirty="0" smtClean="0"/>
              <a:t>A trained therapist uses psychological techniques to assist someone seeking to overcome difficulties or achieve personal growth</a:t>
            </a:r>
          </a:p>
          <a:p>
            <a:endParaRPr lang="en-US" dirty="0"/>
          </a:p>
          <a:p>
            <a:r>
              <a:rPr lang="en-US" dirty="0" smtClean="0"/>
              <a:t>Treatment of dissociative disorders, anxiety, mood, personality, somatoform</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Treatment in which prescribed medication or medical procedure that acts directly on patient’s nervous system</a:t>
            </a:r>
          </a:p>
          <a:p>
            <a:endParaRPr lang="en-US" dirty="0"/>
          </a:p>
          <a:p>
            <a:r>
              <a:rPr lang="en-US" dirty="0" smtClean="0"/>
              <a:t>Schizophrenia, depression</a:t>
            </a:r>
          </a:p>
          <a:p>
            <a:endParaRPr lang="en-US" dirty="0"/>
          </a:p>
          <a:p>
            <a:endParaRPr lang="en-US" dirty="0" smtClean="0"/>
          </a:p>
          <a:p>
            <a:r>
              <a:rPr lang="en-US" dirty="0" smtClean="0"/>
              <a:t>Eclectic approach-combination</a:t>
            </a:r>
            <a:endParaRPr lang="en-US" dirty="0"/>
          </a:p>
        </p:txBody>
      </p:sp>
    </p:spTree>
    <p:extLst>
      <p:ext uri="{BB962C8B-B14F-4D97-AF65-F5344CB8AC3E}">
        <p14:creationId xmlns:p14="http://schemas.microsoft.com/office/powerpoint/2010/main" val="66984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Psychotherapy</a:t>
            </a:r>
            <a:endParaRPr lang="en-US" dirty="0"/>
          </a:p>
        </p:txBody>
      </p:sp>
      <p:sp>
        <p:nvSpPr>
          <p:cNvPr id="3" name="Content Placeholder 2"/>
          <p:cNvSpPr>
            <a:spLocks noGrp="1"/>
          </p:cNvSpPr>
          <p:nvPr>
            <p:ph sz="half" idx="1"/>
          </p:nvPr>
        </p:nvSpPr>
        <p:spPr/>
        <p:txBody>
          <a:bodyPr/>
          <a:lstStyle/>
          <a:p>
            <a:r>
              <a:rPr lang="en-US" dirty="0" smtClean="0"/>
              <a:t>Psychoanalysis</a:t>
            </a:r>
          </a:p>
          <a:p>
            <a:r>
              <a:rPr lang="en-US" dirty="0" smtClean="0"/>
              <a:t>Humanistic</a:t>
            </a:r>
          </a:p>
          <a:p>
            <a:r>
              <a:rPr lang="en-US" dirty="0" smtClean="0"/>
              <a:t>Behavioral</a:t>
            </a:r>
          </a:p>
          <a:p>
            <a:r>
              <a:rPr lang="en-US" dirty="0" smtClean="0"/>
              <a:t>Cognitive</a:t>
            </a:r>
          </a:p>
        </p:txBody>
      </p:sp>
      <p:sp>
        <p:nvSpPr>
          <p:cNvPr id="4" name="Content Placeholder 3"/>
          <p:cNvSpPr>
            <a:spLocks noGrp="1"/>
          </p:cNvSpPr>
          <p:nvPr>
            <p:ph sz="half" idx="2"/>
          </p:nvPr>
        </p:nvSpPr>
        <p:spPr>
          <a:xfrm>
            <a:off x="3581400" y="2133600"/>
            <a:ext cx="4038600" cy="4525963"/>
          </a:xfrm>
        </p:spPr>
        <p:txBody>
          <a:bodyPr/>
          <a:lstStyle/>
          <a:p>
            <a:r>
              <a:rPr lang="en-US" dirty="0" smtClean="0"/>
              <a:t>Commonalities:</a:t>
            </a:r>
          </a:p>
          <a:p>
            <a:pPr lvl="1"/>
            <a:r>
              <a:rPr lang="en-US" dirty="0" smtClean="0"/>
              <a:t>Hope for demoralized people</a:t>
            </a:r>
          </a:p>
          <a:p>
            <a:pPr lvl="1"/>
            <a:r>
              <a:rPr lang="en-US" dirty="0" smtClean="0"/>
              <a:t>Establish a new perspective for patients</a:t>
            </a:r>
          </a:p>
          <a:p>
            <a:pPr lvl="1"/>
            <a:r>
              <a:rPr lang="en-US" dirty="0" smtClean="0"/>
              <a:t>Create an empathetic, trusting, and caring relationship between therapist and patient</a:t>
            </a:r>
          </a:p>
          <a:p>
            <a:pPr lvl="1"/>
            <a:endParaRPr lang="en-US" dirty="0"/>
          </a:p>
        </p:txBody>
      </p:sp>
    </p:spTree>
    <p:extLst>
      <p:ext uri="{BB962C8B-B14F-4D97-AF65-F5344CB8AC3E}">
        <p14:creationId xmlns:p14="http://schemas.microsoft.com/office/powerpoint/2010/main" val="3689131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Psychoanalysis</a:t>
            </a:r>
            <a:endParaRPr lang="en-US" dirty="0"/>
          </a:p>
        </p:txBody>
      </p:sp>
      <p:sp>
        <p:nvSpPr>
          <p:cNvPr id="3" name="Content Placeholder 2"/>
          <p:cNvSpPr>
            <a:spLocks noGrp="1"/>
          </p:cNvSpPr>
          <p:nvPr>
            <p:ph idx="1"/>
          </p:nvPr>
        </p:nvSpPr>
        <p:spPr>
          <a:xfrm>
            <a:off x="457200" y="1600200"/>
            <a:ext cx="5562600" cy="4525963"/>
          </a:xfrm>
        </p:spPr>
        <p:txBody>
          <a:bodyPr>
            <a:normAutofit fontScale="92500"/>
          </a:bodyPr>
          <a:lstStyle/>
          <a:p>
            <a:r>
              <a:rPr lang="en-US" dirty="0" smtClean="0"/>
              <a:t>Psychological problems (usually anxiety) are caused by repressed impulses and childhood conflicts that are stored in the unconscious mind</a:t>
            </a:r>
          </a:p>
          <a:p>
            <a:r>
              <a:rPr lang="en-US" dirty="0" smtClean="0"/>
              <a:t>To solve these problems, bring the repressed conflict into the conscious awareness</a:t>
            </a:r>
            <a:endParaRPr lang="en-US" dirty="0"/>
          </a:p>
        </p:txBody>
      </p:sp>
      <p:pic>
        <p:nvPicPr>
          <p:cNvPr id="2050" name="Picture 2" descr="http://www.simplypsychology.org/unconscious-m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462" y="3151188"/>
            <a:ext cx="2619375" cy="3600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ebspace.ship.edu/cgboer/sigm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37" y="65087"/>
            <a:ext cx="20955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Psychoanalysis Methods</a:t>
            </a:r>
            <a:endParaRPr lang="en-US" dirty="0"/>
          </a:p>
        </p:txBody>
      </p:sp>
      <p:sp>
        <p:nvSpPr>
          <p:cNvPr id="6" name="Content Placeholder 5"/>
          <p:cNvSpPr>
            <a:spLocks noGrp="1"/>
          </p:cNvSpPr>
          <p:nvPr>
            <p:ph idx="1"/>
          </p:nvPr>
        </p:nvSpPr>
        <p:spPr>
          <a:xfrm>
            <a:off x="152400" y="1447800"/>
            <a:ext cx="4876800" cy="4525963"/>
          </a:xfrm>
        </p:spPr>
        <p:txBody>
          <a:bodyPr>
            <a:normAutofit fontScale="85000" lnSpcReduction="20000"/>
          </a:bodyPr>
          <a:lstStyle/>
          <a:p>
            <a:pPr marL="514350" indent="-514350">
              <a:buFont typeface="+mj-lt"/>
              <a:buAutoNum type="arabicPeriod"/>
            </a:pPr>
            <a:r>
              <a:rPr lang="en-US" dirty="0" smtClean="0"/>
              <a:t>Free Association</a:t>
            </a:r>
          </a:p>
          <a:p>
            <a:pPr lvl="1"/>
            <a:r>
              <a:rPr lang="en-US" dirty="0" smtClean="0"/>
              <a:t>Patient lays down on a couch</a:t>
            </a:r>
            <a:r>
              <a:rPr lang="en-US" dirty="0"/>
              <a:t> </a:t>
            </a:r>
            <a:r>
              <a:rPr lang="en-US" dirty="0" smtClean="0"/>
              <a:t>and relaxes</a:t>
            </a:r>
          </a:p>
          <a:p>
            <a:pPr lvl="1"/>
            <a:r>
              <a:rPr lang="en-US" dirty="0" smtClean="0"/>
              <a:t>Without looking at the therapist, patient talks about whatever they want to.</a:t>
            </a:r>
          </a:p>
          <a:p>
            <a:pPr lvl="1"/>
            <a:r>
              <a:rPr lang="en-US" dirty="0" smtClean="0"/>
              <a:t>Therapist writes down what patient says, noting resistance (blocks of free association), and interprets its meaning</a:t>
            </a:r>
          </a:p>
          <a:p>
            <a:pPr lvl="1"/>
            <a:r>
              <a:rPr lang="en-US" dirty="0" smtClean="0"/>
              <a:t>Ex. “My mother once told me to err….never mind; it’s not important.”</a:t>
            </a:r>
          </a:p>
        </p:txBody>
      </p:sp>
      <p:pic>
        <p:nvPicPr>
          <p:cNvPr id="3074" name="Picture 2" descr="http://neoneocon.com/wp-content/uploads/2009/01/psychiatry-cou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3333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90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Psychoanalysis Methods</a:t>
            </a:r>
            <a:endParaRPr lang="en-US" dirty="0"/>
          </a:p>
        </p:txBody>
      </p:sp>
      <p:sp>
        <p:nvSpPr>
          <p:cNvPr id="3" name="Content Placeholder 2"/>
          <p:cNvSpPr>
            <a:spLocks noGrp="1"/>
          </p:cNvSpPr>
          <p:nvPr>
            <p:ph idx="1"/>
          </p:nvPr>
        </p:nvSpPr>
        <p:spPr>
          <a:xfrm>
            <a:off x="457200" y="1600200"/>
            <a:ext cx="7010400" cy="4525963"/>
          </a:xfrm>
        </p:spPr>
        <p:txBody>
          <a:bodyPr/>
          <a:lstStyle/>
          <a:p>
            <a:pPr marL="0" indent="0">
              <a:buNone/>
            </a:pPr>
            <a:r>
              <a:rPr lang="en-US" dirty="0" smtClean="0"/>
              <a:t>2. Dream Interpretation</a:t>
            </a:r>
          </a:p>
          <a:p>
            <a:pPr marL="0" indent="0">
              <a:buNone/>
            </a:pPr>
            <a:r>
              <a:rPr lang="en-US" dirty="0" smtClean="0"/>
              <a:t>	-Dreams give clues to the meaning of repressed thoughts</a:t>
            </a:r>
          </a:p>
          <a:p>
            <a:pPr marL="0" indent="0">
              <a:buNone/>
            </a:pPr>
            <a:r>
              <a:rPr lang="en-US" dirty="0"/>
              <a:t>	</a:t>
            </a:r>
            <a:r>
              <a:rPr lang="en-US" dirty="0" smtClean="0"/>
              <a:t>-Manifest content vs. latent content</a:t>
            </a:r>
          </a:p>
          <a:p>
            <a:pPr marL="0" indent="0">
              <a:buNone/>
            </a:pPr>
            <a:r>
              <a:rPr lang="en-US" dirty="0"/>
              <a:t>	</a:t>
            </a:r>
            <a:r>
              <a:rPr lang="en-US" dirty="0" smtClean="0"/>
              <a:t>-Freud believed that he could distinguish latent content to further delve into the unconscious</a:t>
            </a:r>
            <a:endParaRPr lang="en-US" dirty="0"/>
          </a:p>
        </p:txBody>
      </p:sp>
      <p:pic>
        <p:nvPicPr>
          <p:cNvPr id="4098" name="Picture 2" descr="http://www.mindswork.co.uk/wpblog/wp-content/uploads/2012/12/Sigmund-Freud-Quotes-The-interpretation-of-dreams-is-the-royal-road-to-a-knowledge-of-the-unconscious-activities-of-the-m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464" y="1371600"/>
            <a:ext cx="2324100" cy="19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57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Rorschach Inkblot Test</a:t>
            </a:r>
            <a:endParaRPr lang="en-US" dirty="0"/>
          </a:p>
        </p:txBody>
      </p:sp>
      <p:sp>
        <p:nvSpPr>
          <p:cNvPr id="3" name="Content Placeholder 2"/>
          <p:cNvSpPr>
            <a:spLocks noGrp="1"/>
          </p:cNvSpPr>
          <p:nvPr>
            <p:ph idx="1"/>
          </p:nvPr>
        </p:nvSpPr>
        <p:spPr>
          <a:xfrm>
            <a:off x="457200" y="1600200"/>
            <a:ext cx="6629400" cy="5029200"/>
          </a:xfrm>
        </p:spPr>
        <p:txBody>
          <a:bodyPr>
            <a:normAutofit fontScale="70000" lnSpcReduction="20000"/>
          </a:bodyPr>
          <a:lstStyle/>
          <a:p>
            <a:r>
              <a:rPr lang="en-US" dirty="0" smtClean="0"/>
              <a:t>Test used by Freudian psychoanalysts to determine latent content</a:t>
            </a:r>
          </a:p>
          <a:p>
            <a:endParaRPr lang="en-US" dirty="0" smtClean="0"/>
          </a:p>
          <a:p>
            <a:pPr marL="0" indent="0">
              <a:buNone/>
            </a:pPr>
            <a:endParaRPr lang="en-US" dirty="0" smtClean="0"/>
          </a:p>
          <a:p>
            <a:pPr marL="0" indent="0">
              <a:buNone/>
            </a:pPr>
            <a:endParaRPr lang="en-US" dirty="0"/>
          </a:p>
          <a:p>
            <a:pPr marL="0" indent="0">
              <a:buNone/>
            </a:pPr>
            <a:endParaRPr lang="en-US" dirty="0"/>
          </a:p>
          <a:p>
            <a:endParaRPr lang="en-US" dirty="0" smtClean="0"/>
          </a:p>
          <a:p>
            <a:r>
              <a:rPr lang="en-US" dirty="0" smtClean="0"/>
              <a:t>“If </a:t>
            </a:r>
            <a:r>
              <a:rPr lang="en-US" dirty="0"/>
              <a:t>for example my manifest content from the four pictures is (starting from left to right) two seeing horses rubbing butts, a four armed boxer alien with two penises, two seahorses comparing penises, and an alien looking at a penis; the therapist would look at the theme of my manifest content (figure it out for yourself) and put together the latent content and hoping that it reflects issues in my unconscious</a:t>
            </a:r>
            <a:r>
              <a:rPr lang="en-US" dirty="0" smtClean="0"/>
              <a:t>.”</a:t>
            </a:r>
            <a:endParaRPr lang="en-US" dirty="0"/>
          </a:p>
          <a:p>
            <a:endParaRPr lang="en-US" dirty="0" smtClean="0"/>
          </a:p>
          <a:p>
            <a:endParaRPr lang="en-US" dirty="0"/>
          </a:p>
        </p:txBody>
      </p:sp>
      <p:pic>
        <p:nvPicPr>
          <p:cNvPr id="6146" name="Picture 2" descr="http://appsychology.com/Book/Psychoanalytic/psychoanalimages/in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2294446" cy="1552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ppsychology.com/Book/Psychoanalytic/psychoanalimages/in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230" y="2218944"/>
            <a:ext cx="1915470" cy="166401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ppsychology.com/Book/Psychoanalytic/psychoanalimages/inkblo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364" y="2224087"/>
            <a:ext cx="13335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appsychology.com/Book/Psychoanalytic/psychoanalimages/ink4.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568" y="2158682"/>
            <a:ext cx="2263958" cy="176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253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36800 (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93DE759-7887-4D84-8FF0-944389925B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TS010336800 (1)</Template>
  <TotalTime>4888</TotalTime>
  <Words>1320</Words>
  <Application>Microsoft Office PowerPoint</Application>
  <PresentationFormat>On-screen Show (4:3)</PresentationFormat>
  <Paragraphs>208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TS010336800 (1)</vt:lpstr>
      <vt:lpstr>Treatment of Abnormal Psychology</vt:lpstr>
      <vt:lpstr>Historical Treatment</vt:lpstr>
      <vt:lpstr>Reformers</vt:lpstr>
      <vt:lpstr>Psychotherapy vs. Biomedical Therapy</vt:lpstr>
      <vt:lpstr>Types of Psychotherapy</vt:lpstr>
      <vt:lpstr>Psychoanalysis</vt:lpstr>
      <vt:lpstr>Psychoanalysis Methods</vt:lpstr>
      <vt:lpstr>Psychoanalysis Methods</vt:lpstr>
      <vt:lpstr>Rorschach Inkblot Test</vt:lpstr>
      <vt:lpstr>Dream Scenario</vt:lpstr>
      <vt:lpstr>Psychoanalysis Methods</vt:lpstr>
      <vt:lpstr>Psychodynamic Therapy Today</vt:lpstr>
      <vt:lpstr>PowerPoint Presentation</vt:lpstr>
      <vt:lpstr>Humanistic Approach</vt:lpstr>
      <vt:lpstr>Carl Rogers-Humanistic</vt:lpstr>
      <vt:lpstr>Client-centered therapy</vt:lpstr>
      <vt:lpstr>Check</vt:lpstr>
      <vt:lpstr>Behavior Therapies</vt:lpstr>
      <vt:lpstr>Classical Conditioning Techniques</vt:lpstr>
      <vt:lpstr>Exposure Therapy</vt:lpstr>
      <vt:lpstr>Systematic desensitization</vt:lpstr>
      <vt:lpstr>Virtual Reality Exposure Therapy</vt:lpstr>
      <vt:lpstr>Aversive Conditioning</vt:lpstr>
      <vt:lpstr>Operant Conditioning</vt:lpstr>
      <vt:lpstr>Cognitive Therapy</vt:lpstr>
      <vt:lpstr>Cognitive Therapy          ex.</vt:lpstr>
      <vt:lpstr>Cognitive Therapy</vt:lpstr>
      <vt:lpstr>Cognitive-Behavior Therapy</vt:lpstr>
      <vt:lpstr>Biomedical Therapy</vt:lpstr>
      <vt:lpstr>Drug Therapy</vt:lpstr>
      <vt:lpstr>Antipsychotic Drugs</vt:lpstr>
      <vt:lpstr>Antianxiety Drugs</vt:lpstr>
      <vt:lpstr>Antidepressant Drugs</vt:lpstr>
      <vt:lpstr>Mood Stabilizing Drugs</vt:lpstr>
      <vt:lpstr>Brain Stimulation</vt:lpstr>
      <vt:lpstr>Psychosurgery</vt:lpstr>
      <vt:lpstr>Therapeutic Lifestyle Change</vt:lpstr>
      <vt:lpstr>PowerPoint Presentation</vt:lpstr>
      <vt:lpstr>PowerPoint Presentation</vt:lpstr>
    </vt:vector>
  </TitlesOfParts>
  <Company>Cosmos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Abnormal Psychology</dc:title>
  <dc:creator>mrives</dc:creator>
  <cp:lastModifiedBy>Maria Rives</cp:lastModifiedBy>
  <cp:revision>26</cp:revision>
  <dcterms:created xsi:type="dcterms:W3CDTF">2013-11-12T18:40:08Z</dcterms:created>
  <dcterms:modified xsi:type="dcterms:W3CDTF">2014-11-14T18:17:22Z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TC103368009990</vt:lpwstr>
  </property>
</Properties>
</file>