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6" r:id="rId2"/>
    <p:sldId id="256" r:id="rId3"/>
    <p:sldId id="257" r:id="rId4"/>
    <p:sldId id="258" r:id="rId5"/>
    <p:sldId id="259" r:id="rId6"/>
    <p:sldId id="260" r:id="rId7"/>
    <p:sldId id="271" r:id="rId8"/>
    <p:sldId id="261" r:id="rId9"/>
    <p:sldId id="262" r:id="rId10"/>
    <p:sldId id="263" r:id="rId11"/>
    <p:sldId id="264" r:id="rId12"/>
    <p:sldId id="265" r:id="rId13"/>
    <p:sldId id="266" r:id="rId14"/>
    <p:sldId id="267" r:id="rId15"/>
    <p:sldId id="269" r:id="rId16"/>
    <p:sldId id="268" r:id="rId17"/>
    <p:sldId id="270" r:id="rId18"/>
    <p:sldId id="273" r:id="rId19"/>
    <p:sldId id="272" r:id="rId20"/>
    <p:sldId id="283" r:id="rId21"/>
    <p:sldId id="284" r:id="rId22"/>
    <p:sldId id="282" r:id="rId23"/>
    <p:sldId id="285" r:id="rId24"/>
    <p:sldId id="274" r:id="rId25"/>
    <p:sldId id="275" r:id="rId26"/>
    <p:sldId id="276" r:id="rId27"/>
    <p:sldId id="277" r:id="rId28"/>
    <p:sldId id="278" r:id="rId29"/>
    <p:sldId id="279"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D0098-7A19-4D83-B5BF-85DD6400DCAE}" type="datetimeFigureOut">
              <a:rPr lang="en-US" smtClean="0"/>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3017D-13A8-4C06-B528-67D4A1D8EEF8}" type="slidenum">
              <a:rPr lang="en-US" smtClean="0"/>
              <a:t>‹#›</a:t>
            </a:fld>
            <a:endParaRPr lang="en-US"/>
          </a:p>
        </p:txBody>
      </p:sp>
    </p:spTree>
    <p:extLst>
      <p:ext uri="{BB962C8B-B14F-4D97-AF65-F5344CB8AC3E}">
        <p14:creationId xmlns:p14="http://schemas.microsoft.com/office/powerpoint/2010/main" val="402903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3017D-13A8-4C06-B528-67D4A1D8EEF8}" type="slidenum">
              <a:rPr lang="en-US" smtClean="0"/>
              <a:t>20</a:t>
            </a:fld>
            <a:endParaRPr lang="en-US"/>
          </a:p>
        </p:txBody>
      </p:sp>
    </p:spTree>
    <p:extLst>
      <p:ext uri="{BB962C8B-B14F-4D97-AF65-F5344CB8AC3E}">
        <p14:creationId xmlns:p14="http://schemas.microsoft.com/office/powerpoint/2010/main" val="381634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273311B-8D53-4B28-A05B-CA08E3B37C3A}" type="datetimeFigureOut">
              <a:rPr lang="en-US" smtClean="0"/>
              <a:t>10/21/2014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18B8106-2E24-4BE7-AE32-792424D3053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73311B-8D53-4B28-A05B-CA08E3B37C3A}"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B8106-2E24-4BE7-AE32-792424D305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73311B-8D53-4B28-A05B-CA08E3B37C3A}"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B8106-2E24-4BE7-AE32-792424D305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73311B-8D53-4B28-A05B-CA08E3B37C3A}"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B8106-2E24-4BE7-AE32-792424D305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73311B-8D53-4B28-A05B-CA08E3B37C3A}"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B8106-2E24-4BE7-AE32-792424D3053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73311B-8D53-4B28-A05B-CA08E3B37C3A}"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B8106-2E24-4BE7-AE32-792424D305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273311B-8D53-4B28-A05B-CA08E3B37C3A}" type="datetimeFigureOut">
              <a:rPr lang="en-US" smtClean="0"/>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B8106-2E24-4BE7-AE32-792424D305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73311B-8D53-4B28-A05B-CA08E3B37C3A}" type="datetimeFigureOut">
              <a:rPr lang="en-US" smtClean="0"/>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B8106-2E24-4BE7-AE32-792424D305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3311B-8D53-4B28-A05B-CA08E3B37C3A}" type="datetimeFigureOut">
              <a:rPr lang="en-US" smtClean="0"/>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B8106-2E24-4BE7-AE32-792424D305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73311B-8D53-4B28-A05B-CA08E3B37C3A}"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B8106-2E24-4BE7-AE32-792424D305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73311B-8D53-4B28-A05B-CA08E3B37C3A}"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18B8106-2E24-4BE7-AE32-792424D3053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73311B-8D53-4B28-A05B-CA08E3B37C3A}" type="datetimeFigureOut">
              <a:rPr lang="en-US" smtClean="0"/>
              <a:t>10/21/2014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8B8106-2E24-4BE7-AE32-792424D3053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xqsBk7Wn-Y" TargetMode="External"/><Relationship Id="rId2" Type="http://schemas.openxmlformats.org/officeDocument/2006/relationships/hyperlink" Target="https://www.youtube.com/watch?v=k5bvnXYIQG8"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q8cXus7SNQ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tre.com/tools/colourblindsimulator/" TargetMode="External"/><Relationship Id="rId2" Type="http://schemas.openxmlformats.org/officeDocument/2006/relationships/hyperlink" Target="http://neitzvision.com/content/colorblindworld.html" TargetMode="External"/><Relationship Id="rId1" Type="http://schemas.openxmlformats.org/officeDocument/2006/relationships/slideLayout" Target="../slideLayouts/slideLayout2.xml"/><Relationship Id="rId4" Type="http://schemas.openxmlformats.org/officeDocument/2006/relationships/hyperlink" Target="http://www.colourblindawareness.org/colour-blindness/types-of-colour-blindnes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Bell Work</a:t>
            </a:r>
            <a:endParaRPr lang="en-US" dirty="0"/>
          </a:p>
        </p:txBody>
      </p:sp>
      <p:sp>
        <p:nvSpPr>
          <p:cNvPr id="3" name="Content Placeholder 2"/>
          <p:cNvSpPr>
            <a:spLocks noGrp="1"/>
          </p:cNvSpPr>
          <p:nvPr>
            <p:ph sz="half" idx="1"/>
          </p:nvPr>
        </p:nvSpPr>
        <p:spPr>
          <a:xfrm>
            <a:off x="381000" y="1219200"/>
            <a:ext cx="4114800" cy="5135725"/>
          </a:xfrm>
        </p:spPr>
        <p:txBody>
          <a:bodyPr>
            <a:normAutofit lnSpcReduction="10000"/>
          </a:bodyPr>
          <a:lstStyle/>
          <a:p>
            <a:pPr marL="514350" indent="-514350">
              <a:buAutoNum type="arabicPeriod"/>
            </a:pPr>
            <a:r>
              <a:rPr lang="en-US" sz="1600" dirty="0" smtClean="0"/>
              <a:t>What occurs when experiences influence our interpretation of data?</a:t>
            </a:r>
          </a:p>
          <a:p>
            <a:pPr marL="0" indent="0">
              <a:buNone/>
            </a:pPr>
            <a:r>
              <a:rPr lang="en-US" sz="1600" dirty="0"/>
              <a:t>	</a:t>
            </a:r>
            <a:r>
              <a:rPr lang="en-US" sz="1600" dirty="0" smtClean="0"/>
              <a:t>A. Selective attention</a:t>
            </a:r>
          </a:p>
          <a:p>
            <a:pPr marL="0" indent="0">
              <a:buNone/>
            </a:pPr>
            <a:r>
              <a:rPr lang="en-US" sz="1600" dirty="0"/>
              <a:t>	</a:t>
            </a:r>
            <a:r>
              <a:rPr lang="en-US" sz="1600" dirty="0" smtClean="0"/>
              <a:t>B. Transduction</a:t>
            </a:r>
          </a:p>
          <a:p>
            <a:pPr marL="0" indent="0">
              <a:buNone/>
            </a:pPr>
            <a:r>
              <a:rPr lang="en-US" sz="1600" dirty="0"/>
              <a:t>	</a:t>
            </a:r>
            <a:r>
              <a:rPr lang="en-US" sz="1600" dirty="0" smtClean="0"/>
              <a:t>C. </a:t>
            </a:r>
            <a:r>
              <a:rPr lang="en-US" sz="1600" dirty="0" err="1" smtClean="0"/>
              <a:t>Bottum</a:t>
            </a:r>
            <a:r>
              <a:rPr lang="en-US" sz="1600" dirty="0" smtClean="0"/>
              <a:t>-up processing</a:t>
            </a:r>
          </a:p>
          <a:p>
            <a:pPr marL="0" indent="0">
              <a:buNone/>
            </a:pPr>
            <a:r>
              <a:rPr lang="en-US" sz="1600" dirty="0"/>
              <a:t>	</a:t>
            </a:r>
            <a:r>
              <a:rPr lang="en-US" sz="1600" dirty="0" smtClean="0"/>
              <a:t>D. Top-down processing</a:t>
            </a:r>
          </a:p>
          <a:p>
            <a:pPr marL="0" indent="0">
              <a:buNone/>
            </a:pPr>
            <a:r>
              <a:rPr lang="en-US" sz="1600" dirty="0"/>
              <a:t>	</a:t>
            </a:r>
            <a:r>
              <a:rPr lang="en-US" sz="1600" dirty="0" smtClean="0"/>
              <a:t>E. Signal detection theory</a:t>
            </a:r>
          </a:p>
          <a:p>
            <a:pPr marL="0" indent="0">
              <a:buNone/>
            </a:pPr>
            <a:endParaRPr lang="en-US" sz="1600" dirty="0"/>
          </a:p>
          <a:p>
            <a:pPr marL="0" indent="0">
              <a:buNone/>
            </a:pPr>
            <a:r>
              <a:rPr lang="en-US" sz="1600" dirty="0" smtClean="0"/>
              <a:t>2. </a:t>
            </a:r>
            <a:r>
              <a:rPr lang="en-US" sz="1600" dirty="0" err="1" smtClean="0"/>
              <a:t>Tyshane</a:t>
            </a:r>
            <a:r>
              <a:rPr lang="en-US" sz="1600" dirty="0" smtClean="0"/>
              <a:t> went swimming with friends who did not want to get into the pool because the water felt cold.  </a:t>
            </a:r>
            <a:r>
              <a:rPr lang="en-US" sz="1600" dirty="0" err="1" smtClean="0"/>
              <a:t>Tyshane</a:t>
            </a:r>
            <a:r>
              <a:rPr lang="en-US" sz="1600" dirty="0" smtClean="0"/>
              <a:t> jumped in and after a few minutes declared, “It was cold when  I first got in, but now my body is used to it. Come on in!”  </a:t>
            </a:r>
            <a:r>
              <a:rPr lang="en-US" sz="1600" dirty="0" err="1" smtClean="0"/>
              <a:t>Tyshane’s</a:t>
            </a:r>
            <a:r>
              <a:rPr lang="en-US" sz="1600" dirty="0" smtClean="0"/>
              <a:t> body became accustomed to the water due to</a:t>
            </a:r>
          </a:p>
          <a:p>
            <a:pPr marL="0" indent="0">
              <a:buNone/>
            </a:pPr>
            <a:r>
              <a:rPr lang="en-US" sz="1600" dirty="0"/>
              <a:t>	</a:t>
            </a:r>
            <a:r>
              <a:rPr lang="en-US" sz="1600" dirty="0" smtClean="0"/>
              <a:t>A. Perceptual set.</a:t>
            </a:r>
          </a:p>
          <a:p>
            <a:pPr marL="0" indent="0">
              <a:buNone/>
            </a:pPr>
            <a:r>
              <a:rPr lang="en-US" sz="1600" dirty="0"/>
              <a:t>	</a:t>
            </a:r>
            <a:r>
              <a:rPr lang="en-US" sz="1600" dirty="0" smtClean="0"/>
              <a:t>B. absolute threshold.</a:t>
            </a:r>
          </a:p>
          <a:p>
            <a:pPr marL="0" indent="0">
              <a:buNone/>
            </a:pPr>
            <a:r>
              <a:rPr lang="en-US" sz="1600" dirty="0"/>
              <a:t>	</a:t>
            </a:r>
            <a:r>
              <a:rPr lang="en-US" sz="1600" dirty="0" smtClean="0"/>
              <a:t>C. difference threshold.</a:t>
            </a:r>
          </a:p>
          <a:p>
            <a:pPr marL="0" indent="0">
              <a:buNone/>
            </a:pPr>
            <a:r>
              <a:rPr lang="en-US" sz="1600" dirty="0"/>
              <a:t>	</a:t>
            </a:r>
            <a:r>
              <a:rPr lang="en-US" sz="1600" dirty="0" smtClean="0"/>
              <a:t>D. selective attention.</a:t>
            </a:r>
          </a:p>
          <a:p>
            <a:pPr marL="0" indent="0">
              <a:buNone/>
            </a:pPr>
            <a:r>
              <a:rPr lang="en-US" sz="1600" dirty="0"/>
              <a:t>	</a:t>
            </a:r>
            <a:r>
              <a:rPr lang="en-US" sz="1600" dirty="0" smtClean="0"/>
              <a:t>E. sensory adaptation.</a:t>
            </a:r>
          </a:p>
        </p:txBody>
      </p:sp>
      <p:sp>
        <p:nvSpPr>
          <p:cNvPr id="4" name="Content Placeholder 3"/>
          <p:cNvSpPr>
            <a:spLocks noGrp="1"/>
          </p:cNvSpPr>
          <p:nvPr>
            <p:ph sz="half" idx="2"/>
          </p:nvPr>
        </p:nvSpPr>
        <p:spPr>
          <a:xfrm>
            <a:off x="4724400" y="1371600"/>
            <a:ext cx="3962400" cy="4983325"/>
          </a:xfrm>
        </p:spPr>
        <p:txBody>
          <a:bodyPr>
            <a:normAutofit lnSpcReduction="10000"/>
          </a:bodyPr>
          <a:lstStyle/>
          <a:p>
            <a:pPr marL="0" indent="0">
              <a:buNone/>
            </a:pPr>
            <a:r>
              <a:rPr lang="en-US" sz="1600" dirty="0" smtClean="0"/>
              <a:t>3. According to Weber’s law, in order for two stimuli to be perceived as different, the stimuli must differ</a:t>
            </a:r>
          </a:p>
          <a:p>
            <a:pPr marL="0" indent="0">
              <a:buNone/>
            </a:pPr>
            <a:r>
              <a:rPr lang="en-US" sz="1600" dirty="0"/>
              <a:t>	</a:t>
            </a:r>
            <a:r>
              <a:rPr lang="en-US" sz="1600" dirty="0" smtClean="0"/>
              <a:t>A. By a constant amount.</a:t>
            </a:r>
          </a:p>
          <a:p>
            <a:pPr marL="0" indent="0">
              <a:buNone/>
            </a:pPr>
            <a:r>
              <a:rPr lang="en-US" sz="1600" dirty="0"/>
              <a:t>	</a:t>
            </a:r>
            <a:r>
              <a:rPr lang="en-US" sz="1600" dirty="0" smtClean="0"/>
              <a:t>B. once one has been primed to notice the difference.</a:t>
            </a:r>
          </a:p>
          <a:p>
            <a:pPr marL="0" indent="0">
              <a:buNone/>
            </a:pPr>
            <a:r>
              <a:rPr lang="en-US" sz="1600" dirty="0"/>
              <a:t>	</a:t>
            </a:r>
            <a:r>
              <a:rPr lang="en-US" sz="1600" dirty="0" smtClean="0"/>
              <a:t>C. using signal detection theory.</a:t>
            </a:r>
          </a:p>
          <a:p>
            <a:pPr marL="0" indent="0">
              <a:buNone/>
            </a:pPr>
            <a:r>
              <a:rPr lang="en-US" sz="1600" dirty="0"/>
              <a:t>	</a:t>
            </a:r>
            <a:r>
              <a:rPr lang="en-US" sz="1600" dirty="0" smtClean="0"/>
              <a:t>D. by a proportion of the stimuli.</a:t>
            </a:r>
          </a:p>
          <a:p>
            <a:pPr marL="0" indent="0">
              <a:buNone/>
            </a:pPr>
            <a:r>
              <a:rPr lang="en-US" sz="1600" dirty="0"/>
              <a:t>	</a:t>
            </a:r>
            <a:r>
              <a:rPr lang="en-US" sz="1600" dirty="0" smtClean="0"/>
              <a:t>E. by a random amount.</a:t>
            </a:r>
            <a:endParaRPr lang="en-US" sz="1600" dirty="0"/>
          </a:p>
        </p:txBody>
      </p:sp>
    </p:spTree>
    <p:extLst>
      <p:ext uri="{BB962C8B-B14F-4D97-AF65-F5344CB8AC3E}">
        <p14:creationId xmlns:p14="http://schemas.microsoft.com/office/powerpoint/2010/main" val="3088209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22564"/>
            <a:ext cx="8229600" cy="1143000"/>
          </a:xfrm>
        </p:spPr>
        <p:txBody>
          <a:bodyPr/>
          <a:lstStyle/>
          <a:p>
            <a:r>
              <a:rPr lang="en-US" dirty="0" smtClean="0"/>
              <a:t>Nearsightedness (Myopia)</a:t>
            </a:r>
            <a:endParaRPr lang="en-US" dirty="0"/>
          </a:p>
        </p:txBody>
      </p:sp>
      <p:sp>
        <p:nvSpPr>
          <p:cNvPr id="3" name="Content Placeholder 2"/>
          <p:cNvSpPr>
            <a:spLocks noGrp="1"/>
          </p:cNvSpPr>
          <p:nvPr>
            <p:ph idx="1"/>
          </p:nvPr>
        </p:nvSpPr>
        <p:spPr/>
        <p:txBody>
          <a:bodyPr/>
          <a:lstStyle/>
          <a:p>
            <a:endParaRPr lang="en-US"/>
          </a:p>
        </p:txBody>
      </p:sp>
      <p:pic>
        <p:nvPicPr>
          <p:cNvPr id="8196" name="Picture 4" descr="http://drugline.org/img/term/nearsightedness-10164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982" y="1676400"/>
            <a:ext cx="672934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87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Farsightedness (Hyperopia)</a:t>
            </a:r>
            <a:endParaRPr lang="en-US" dirty="0"/>
          </a:p>
        </p:txBody>
      </p:sp>
      <p:sp>
        <p:nvSpPr>
          <p:cNvPr id="3" name="Content Placeholder 2"/>
          <p:cNvSpPr>
            <a:spLocks noGrp="1"/>
          </p:cNvSpPr>
          <p:nvPr>
            <p:ph idx="1"/>
          </p:nvPr>
        </p:nvSpPr>
        <p:spPr/>
        <p:txBody>
          <a:bodyPr/>
          <a:lstStyle/>
          <a:p>
            <a:endParaRPr lang="en-US"/>
          </a:p>
        </p:txBody>
      </p:sp>
      <p:pic>
        <p:nvPicPr>
          <p:cNvPr id="9218" name="Picture 2" descr="http://www.nei.nih.gov/healthyeyes/eye_images/Hyperop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66139"/>
            <a:ext cx="6612804" cy="509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19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Information Processing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81000"/>
            <a:ext cx="10210800" cy="7658101"/>
          </a:xfrm>
        </p:spPr>
      </p:pic>
    </p:spTree>
    <p:extLst>
      <p:ext uri="{BB962C8B-B14F-4D97-AF65-F5344CB8AC3E}">
        <p14:creationId xmlns:p14="http://schemas.microsoft.com/office/powerpoint/2010/main" val="1903797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Detectors</a:t>
            </a:r>
            <a:endParaRPr lang="en-US" dirty="0"/>
          </a:p>
        </p:txBody>
      </p:sp>
      <p:sp>
        <p:nvSpPr>
          <p:cNvPr id="3" name="Content Placeholder 2"/>
          <p:cNvSpPr>
            <a:spLocks noGrp="1"/>
          </p:cNvSpPr>
          <p:nvPr>
            <p:ph idx="1"/>
          </p:nvPr>
        </p:nvSpPr>
        <p:spPr/>
        <p:txBody>
          <a:bodyPr/>
          <a:lstStyle/>
          <a:p>
            <a:r>
              <a:rPr lang="en-US" dirty="0" smtClean="0"/>
              <a:t>David Hubel and </a:t>
            </a:r>
            <a:r>
              <a:rPr lang="en-US" dirty="0" err="1" smtClean="0"/>
              <a:t>Torsten</a:t>
            </a:r>
            <a:r>
              <a:rPr lang="en-US" dirty="0" smtClean="0"/>
              <a:t> Wiesel</a:t>
            </a:r>
          </a:p>
          <a:p>
            <a:r>
              <a:rPr lang="en-US" dirty="0" smtClean="0"/>
              <a:t>Specialized  neurons in the occipital lobe’s visual cortex that receive information from individual ganglion cells in the retina and respond to specific features of the stimulus, such as shape, angle, and movement</a:t>
            </a:r>
          </a:p>
          <a:p>
            <a:endParaRPr lang="en-US" dirty="0"/>
          </a:p>
          <a:p>
            <a:r>
              <a:rPr lang="en-US" dirty="0" smtClean="0"/>
              <a:t>Ex: Portion of the right temporal lobe-perceive faces</a:t>
            </a:r>
            <a:endParaRPr lang="en-US" dirty="0"/>
          </a:p>
        </p:txBody>
      </p:sp>
    </p:spTree>
    <p:extLst>
      <p:ext uri="{BB962C8B-B14F-4D97-AF65-F5344CB8AC3E}">
        <p14:creationId xmlns:p14="http://schemas.microsoft.com/office/powerpoint/2010/main" val="2621088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572000" cy="2724912"/>
          </a:xfrm>
        </p:spPr>
        <p:txBody>
          <a:bodyPr/>
          <a:lstStyle/>
          <a:p>
            <a:pPr algn="ctr"/>
            <a:r>
              <a:rPr lang="en-US" dirty="0" smtClean="0"/>
              <a:t>Feature Detectors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3810000"/>
            <a:ext cx="6096000" cy="26955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04800"/>
            <a:ext cx="3614738" cy="3429000"/>
          </a:xfrm>
          <a:prstGeom prst="rect">
            <a:avLst/>
          </a:prstGeom>
        </p:spPr>
      </p:pic>
    </p:spTree>
    <p:extLst>
      <p:ext uri="{BB962C8B-B14F-4D97-AF65-F5344CB8AC3E}">
        <p14:creationId xmlns:p14="http://schemas.microsoft.com/office/powerpoint/2010/main" val="251872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Destruction of Feature Detectors</a:t>
            </a:r>
            <a:endParaRPr lang="en-US" dirty="0"/>
          </a:p>
        </p:txBody>
      </p:sp>
      <p:sp>
        <p:nvSpPr>
          <p:cNvPr id="3" name="Content Placeholder 2"/>
          <p:cNvSpPr>
            <a:spLocks noGrp="1"/>
          </p:cNvSpPr>
          <p:nvPr>
            <p:ph idx="1"/>
          </p:nvPr>
        </p:nvSpPr>
        <p:spPr/>
        <p:txBody>
          <a:bodyPr/>
          <a:lstStyle/>
          <a:p>
            <a:r>
              <a:rPr lang="en-US" dirty="0" smtClean="0"/>
              <a:t>Visual </a:t>
            </a:r>
            <a:r>
              <a:rPr lang="en-US" dirty="0" err="1" smtClean="0"/>
              <a:t>agnosia</a:t>
            </a:r>
            <a:endParaRPr lang="en-US" dirty="0" smtClean="0"/>
          </a:p>
          <a:p>
            <a:pPr lvl="1"/>
            <a:r>
              <a:rPr lang="en-US" dirty="0" smtClean="0"/>
              <a:t>Ex:  Dr. P. from </a:t>
            </a:r>
            <a:r>
              <a:rPr lang="en-US" i="1" dirty="0" smtClean="0"/>
              <a:t>The Man Who Mistook his Wife for a Hat</a:t>
            </a:r>
          </a:p>
          <a:p>
            <a:endParaRPr lang="en-US" dirty="0"/>
          </a:p>
          <a:p>
            <a:r>
              <a:rPr lang="en-US" dirty="0" smtClean="0"/>
              <a:t>Prosopagnosia</a:t>
            </a:r>
          </a:p>
          <a:p>
            <a:pPr lvl="1"/>
            <a:r>
              <a:rPr lang="en-US" dirty="0" smtClean="0">
                <a:hlinkClick r:id="rId2"/>
              </a:rPr>
              <a:t>https://www.youtube.com/watch?v=k5bvnXYIQG8</a:t>
            </a:r>
            <a:endParaRPr lang="en-US" dirty="0" smtClean="0"/>
          </a:p>
          <a:p>
            <a:pPr lvl="1"/>
            <a:r>
              <a:rPr lang="en-US" dirty="0" smtClean="0">
                <a:hlinkClick r:id="rId3"/>
              </a:rPr>
              <a:t>60 Minutes Part 1</a:t>
            </a:r>
            <a:endParaRPr lang="en-US" dirty="0" smtClean="0"/>
          </a:p>
          <a:p>
            <a:pPr lvl="1"/>
            <a:r>
              <a:rPr lang="en-US" dirty="0" smtClean="0">
                <a:hlinkClick r:id="rId4"/>
              </a:rPr>
              <a:t>60 Minutes Part 2</a:t>
            </a:r>
            <a:endParaRPr lang="en-US" dirty="0"/>
          </a:p>
        </p:txBody>
      </p:sp>
      <p:pic>
        <p:nvPicPr>
          <p:cNvPr id="10242" name="Picture 2" descr="http://img3.wikia.nocookie.net/__cb20130527202659/arresteddevelopment/images/2/23/4x08_Red_Hairing_%28109%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267200"/>
            <a:ext cx="4343400" cy="239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50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Processing</a:t>
            </a:r>
            <a:endParaRPr lang="en-US" dirty="0"/>
          </a:p>
        </p:txBody>
      </p:sp>
      <p:sp>
        <p:nvSpPr>
          <p:cNvPr id="3" name="Content Placeholder 2"/>
          <p:cNvSpPr>
            <a:spLocks noGrp="1"/>
          </p:cNvSpPr>
          <p:nvPr>
            <p:ph idx="1"/>
          </p:nvPr>
        </p:nvSpPr>
        <p:spPr/>
        <p:txBody>
          <a:bodyPr/>
          <a:lstStyle/>
          <a:p>
            <a:r>
              <a:rPr lang="en-US" dirty="0" smtClean="0"/>
              <a:t>Processing many aspects of a problem simultaneously</a:t>
            </a:r>
          </a:p>
          <a:p>
            <a:r>
              <a:rPr lang="en-US" dirty="0" smtClean="0"/>
              <a:t>Opposite of serial processing (i.e. computers/conscious problem solving)</a:t>
            </a:r>
          </a:p>
          <a:p>
            <a:endParaRPr lang="en-US" dirty="0"/>
          </a:p>
          <a:p>
            <a:r>
              <a:rPr lang="en-US" dirty="0" smtClean="0"/>
              <a:t>Processing motion, form, depth, and color in different areas and then integrating this information to perceive one image</a:t>
            </a:r>
            <a:endParaRPr lang="en-US" dirty="0"/>
          </a:p>
        </p:txBody>
      </p:sp>
    </p:spTree>
    <p:extLst>
      <p:ext uri="{BB962C8B-B14F-4D97-AF65-F5344CB8AC3E}">
        <p14:creationId xmlns:p14="http://schemas.microsoft.com/office/powerpoint/2010/main" val="2357064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Vision</a:t>
            </a:r>
            <a:endParaRPr lang="en-US" dirty="0"/>
          </a:p>
        </p:txBody>
      </p:sp>
      <p:sp>
        <p:nvSpPr>
          <p:cNvPr id="3" name="Content Placeholder 2"/>
          <p:cNvSpPr>
            <a:spLocks noGrp="1"/>
          </p:cNvSpPr>
          <p:nvPr>
            <p:ph idx="1"/>
          </p:nvPr>
        </p:nvSpPr>
        <p:spPr/>
        <p:txBody>
          <a:bodyPr>
            <a:normAutofit lnSpcReduction="10000"/>
          </a:bodyPr>
          <a:lstStyle/>
          <a:p>
            <a:r>
              <a:rPr lang="en-US" dirty="0" smtClean="0"/>
              <a:t>Items are not colored; the color we perceive is reflected by the object and resides in our brain.</a:t>
            </a:r>
          </a:p>
          <a:p>
            <a:r>
              <a:rPr lang="en-US" dirty="0" smtClean="0"/>
              <a:t>Low difference threshold for color, so we can discriminate more than 1 million color variations</a:t>
            </a:r>
          </a:p>
          <a:p>
            <a:endParaRPr lang="en-US" dirty="0"/>
          </a:p>
          <a:p>
            <a:endParaRPr lang="en-US" dirty="0" smtClean="0"/>
          </a:p>
          <a:p>
            <a:r>
              <a:rPr lang="en-US" dirty="0" smtClean="0"/>
              <a:t>1 in 50 is color deficient</a:t>
            </a:r>
          </a:p>
          <a:p>
            <a:pPr lvl="1"/>
            <a:r>
              <a:rPr lang="en-US" dirty="0" smtClean="0"/>
              <a:t>Typically male, as it is genetically sex-linked on the X-chromosome</a:t>
            </a:r>
          </a:p>
          <a:p>
            <a:pPr lvl="1"/>
            <a:r>
              <a:rPr lang="en-US" dirty="0" smtClean="0"/>
              <a:t>Recessive</a:t>
            </a:r>
            <a:endParaRPr lang="en-US" dirty="0"/>
          </a:p>
        </p:txBody>
      </p:sp>
    </p:spTree>
    <p:extLst>
      <p:ext uri="{BB962C8B-B14F-4D97-AF65-F5344CB8AC3E}">
        <p14:creationId xmlns:p14="http://schemas.microsoft.com/office/powerpoint/2010/main" val="1122310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Young-Helmholtz Trichromatic Theory</a:t>
            </a:r>
            <a:endParaRPr lang="en-US" dirty="0"/>
          </a:p>
        </p:txBody>
      </p:sp>
      <p:sp>
        <p:nvSpPr>
          <p:cNvPr id="3" name="Content Placeholder 2"/>
          <p:cNvSpPr>
            <a:spLocks noGrp="1"/>
          </p:cNvSpPr>
          <p:nvPr>
            <p:ph idx="1"/>
          </p:nvPr>
        </p:nvSpPr>
        <p:spPr/>
        <p:txBody>
          <a:bodyPr>
            <a:normAutofit/>
          </a:bodyPr>
          <a:lstStyle/>
          <a:p>
            <a:r>
              <a:rPr lang="en-US" dirty="0" smtClean="0"/>
              <a:t>Three-color theory</a:t>
            </a:r>
          </a:p>
          <a:p>
            <a:r>
              <a:rPr lang="en-US" dirty="0" smtClean="0"/>
              <a:t>Retina contains three different color receptors (sensitive to red, green, and blue) and when stimulated together, can produce perceptions of any color</a:t>
            </a:r>
          </a:p>
          <a:p>
            <a:endParaRPr lang="en-US" dirty="0"/>
          </a:p>
          <a:p>
            <a:pPr marL="0" indent="0">
              <a:buNone/>
            </a:pPr>
            <a:endParaRPr lang="en-US" dirty="0" smtClean="0"/>
          </a:p>
        </p:txBody>
      </p:sp>
      <p:pic>
        <p:nvPicPr>
          <p:cNvPr id="11268" name="Picture 4" descr="http://img.ehowcdn.com/article-new-thumbnail/ehow/images/a05/7l/gu/trichromatic-theory-color-vision-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43394"/>
            <a:ext cx="3305175" cy="263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33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Color-Deficient Vision</a:t>
            </a:r>
            <a:endParaRPr lang="en-US" dirty="0"/>
          </a:p>
        </p:txBody>
      </p:sp>
      <p:sp>
        <p:nvSpPr>
          <p:cNvPr id="3" name="Content Placeholder 2"/>
          <p:cNvSpPr>
            <a:spLocks noGrp="1"/>
          </p:cNvSpPr>
          <p:nvPr>
            <p:ph idx="1"/>
          </p:nvPr>
        </p:nvSpPr>
        <p:spPr>
          <a:xfrm>
            <a:off x="457200" y="1935480"/>
            <a:ext cx="8229600" cy="4541520"/>
          </a:xfrm>
        </p:spPr>
        <p:txBody>
          <a:bodyPr>
            <a:normAutofit/>
          </a:bodyPr>
          <a:lstStyle/>
          <a:p>
            <a:pPr marL="514350" indent="-514350">
              <a:buAutoNum type="arabicPeriod"/>
            </a:pPr>
            <a:r>
              <a:rPr lang="en-US" dirty="0" smtClean="0"/>
              <a:t>Monochrome Color Blindness (rare)-no cones or non-functioning cones</a:t>
            </a:r>
          </a:p>
          <a:p>
            <a:pPr marL="617220" lvl="2" indent="-342900">
              <a:buClr>
                <a:schemeClr val="accent3"/>
              </a:buClr>
              <a:buSzPct val="95000"/>
            </a:pPr>
            <a:r>
              <a:rPr lang="en-US" dirty="0" smtClean="0"/>
              <a:t>everything </a:t>
            </a:r>
            <a:r>
              <a:rPr lang="en-US" dirty="0"/>
              <a:t>appears to be a shade of grey</a:t>
            </a:r>
          </a:p>
          <a:p>
            <a:pPr marL="514350" indent="-514350">
              <a:buAutoNum type="arabicPeriod"/>
            </a:pPr>
            <a:endParaRPr lang="en-US" dirty="0"/>
          </a:p>
          <a:p>
            <a:pPr marL="880110" lvl="1" indent="-514350"/>
            <a:endParaRPr lang="en-US" dirty="0" smtClean="0"/>
          </a:p>
          <a:p>
            <a:pPr marL="514350" indent="-514350">
              <a:buAutoNum type="arabicPeriod"/>
            </a:pPr>
            <a:endParaRPr lang="en-US" dirty="0" smtClean="0"/>
          </a:p>
          <a:p>
            <a:pPr marL="365760" lvl="1" indent="0">
              <a:buNone/>
            </a:pPr>
            <a:endParaRPr lang="en-US" dirty="0"/>
          </a:p>
        </p:txBody>
      </p:sp>
      <p:pic>
        <p:nvPicPr>
          <p:cNvPr id="12290" name="Picture 2" descr="Normal 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71009"/>
            <a:ext cx="3695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euterano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71009"/>
            <a:ext cx="36957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6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where2start.com.au/wp-content/uploads/2013/03/business-vision-stat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273"/>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43000" y="3962400"/>
            <a:ext cx="7851648" cy="1828800"/>
          </a:xfrm>
        </p:spPr>
        <p:txBody>
          <a:bodyPr/>
          <a:lstStyle/>
          <a:p>
            <a:r>
              <a:rPr lang="en-US" dirty="0" smtClean="0"/>
              <a:t>Vision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5642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1143000"/>
          </a:xfrm>
        </p:spPr>
        <p:txBody>
          <a:bodyPr/>
          <a:lstStyle/>
          <a:p>
            <a:r>
              <a:rPr lang="en-US" dirty="0" smtClean="0"/>
              <a:t>Types of Color Deficient Vision</a:t>
            </a:r>
            <a:endParaRPr lang="en-US" dirty="0"/>
          </a:p>
        </p:txBody>
      </p:sp>
      <p:sp>
        <p:nvSpPr>
          <p:cNvPr id="3" name="Content Placeholder 2"/>
          <p:cNvSpPr>
            <a:spLocks noGrp="1"/>
          </p:cNvSpPr>
          <p:nvPr>
            <p:ph idx="1"/>
          </p:nvPr>
        </p:nvSpPr>
        <p:spPr>
          <a:xfrm>
            <a:off x="495300" y="1371600"/>
            <a:ext cx="8229600" cy="4389120"/>
          </a:xfrm>
        </p:spPr>
        <p:txBody>
          <a:bodyPr/>
          <a:lstStyle/>
          <a:p>
            <a:pPr marL="514350" indent="-514350">
              <a:buAutoNum type="arabicPeriod"/>
            </a:pPr>
            <a:r>
              <a:rPr lang="en-US" dirty="0"/>
              <a:t>Dichromatic Vision-one type of cone does not work properly</a:t>
            </a:r>
          </a:p>
          <a:p>
            <a:pPr marL="708660" lvl="1" indent="-342900"/>
            <a:r>
              <a:rPr lang="en-US" dirty="0"/>
              <a:t>Most common type of red-green deficiency (lack of functioning red or green cones)  in which greens and reds are confused and world is seen in primarily blues, yellows, and </a:t>
            </a:r>
            <a:r>
              <a:rPr lang="en-US" dirty="0" smtClean="0"/>
              <a:t>greys</a:t>
            </a:r>
          </a:p>
          <a:p>
            <a:pPr marL="708660" lvl="1" indent="-342900"/>
            <a:r>
              <a:rPr lang="en-US" dirty="0" err="1" smtClean="0">
                <a:solidFill>
                  <a:srgbClr val="FF0000"/>
                </a:solidFill>
              </a:rPr>
              <a:t>P</a:t>
            </a:r>
            <a:r>
              <a:rPr lang="en-US" dirty="0" err="1" smtClean="0"/>
              <a:t>rotanopia</a:t>
            </a:r>
            <a:r>
              <a:rPr lang="en-US" dirty="0" smtClean="0"/>
              <a:t>-unable to perceive </a:t>
            </a:r>
            <a:r>
              <a:rPr lang="en-US" dirty="0" smtClean="0">
                <a:solidFill>
                  <a:srgbClr val="FF0000"/>
                </a:solidFill>
              </a:rPr>
              <a:t>r</a:t>
            </a:r>
            <a:r>
              <a:rPr lang="en-US" dirty="0" smtClean="0"/>
              <a:t>ed light (</a:t>
            </a:r>
            <a:r>
              <a:rPr lang="en-US" dirty="0" smtClean="0">
                <a:solidFill>
                  <a:srgbClr val="FF0000"/>
                </a:solidFill>
              </a:rPr>
              <a:t>PR</a:t>
            </a:r>
            <a:r>
              <a:rPr lang="en-US" dirty="0" smtClean="0"/>
              <a:t>)</a:t>
            </a:r>
          </a:p>
          <a:p>
            <a:pPr marL="708660" lvl="1" indent="-342900"/>
            <a:r>
              <a:rPr lang="en-US" dirty="0" err="1" smtClean="0">
                <a:solidFill>
                  <a:srgbClr val="00B050"/>
                </a:solidFill>
              </a:rPr>
              <a:t>D</a:t>
            </a:r>
            <a:r>
              <a:rPr lang="en-US" dirty="0" err="1" smtClean="0"/>
              <a:t>euteranopia</a:t>
            </a:r>
            <a:r>
              <a:rPr lang="en-US" dirty="0" smtClean="0"/>
              <a:t>-unable to perceive </a:t>
            </a:r>
            <a:r>
              <a:rPr lang="en-US" dirty="0" smtClean="0">
                <a:solidFill>
                  <a:srgbClr val="00B050"/>
                </a:solidFill>
              </a:rPr>
              <a:t>g</a:t>
            </a:r>
            <a:r>
              <a:rPr lang="en-US" dirty="0" smtClean="0"/>
              <a:t>reen light (</a:t>
            </a:r>
            <a:r>
              <a:rPr lang="en-US" dirty="0" smtClean="0">
                <a:solidFill>
                  <a:srgbClr val="00B050"/>
                </a:solidFill>
              </a:rPr>
              <a:t>DG</a:t>
            </a:r>
            <a:r>
              <a:rPr lang="en-US" dirty="0" smtClean="0"/>
              <a:t>)</a:t>
            </a:r>
            <a:endParaRPr lang="en-US" dirty="0"/>
          </a:p>
          <a:p>
            <a:endParaRPr lang="en-US" dirty="0"/>
          </a:p>
        </p:txBody>
      </p:sp>
      <p:pic>
        <p:nvPicPr>
          <p:cNvPr id="13318" name="Picture 6" descr="http://www.colourblindawareness.org/wp-content/themes/outreach/images/slider/types/pig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72440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colourblindawareness.org/wp-content/themes/outreach/images/slider/types/pigment_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24400"/>
            <a:ext cx="2857500" cy="190500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13322" name="Picture 10" descr="http://www.colourblindawareness.org/wp-content/themes/outreach/images/slider/types/pigment_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724400"/>
            <a:ext cx="2857500" cy="1905000"/>
          </a:xfrm>
          <a:prstGeom prst="rect">
            <a:avLst/>
          </a:prstGeom>
          <a:noFill/>
          <a:ln w="508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15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Color Deficient Vision </a:t>
            </a:r>
            <a:endParaRPr lang="en-US" dirty="0"/>
          </a:p>
        </p:txBody>
      </p:sp>
      <p:sp>
        <p:nvSpPr>
          <p:cNvPr id="3" name="Content Placeholder 2"/>
          <p:cNvSpPr>
            <a:spLocks noGrp="1"/>
          </p:cNvSpPr>
          <p:nvPr>
            <p:ph idx="1"/>
          </p:nvPr>
        </p:nvSpPr>
        <p:spPr>
          <a:xfrm>
            <a:off x="419100" y="1920240"/>
            <a:ext cx="8229600" cy="4389120"/>
          </a:xfrm>
        </p:spPr>
        <p:txBody>
          <a:bodyPr/>
          <a:lstStyle/>
          <a:p>
            <a:pPr marL="0" lvl="1" indent="0">
              <a:buClr>
                <a:schemeClr val="accent3"/>
              </a:buClr>
              <a:buSzPct val="95000"/>
              <a:buNone/>
            </a:pPr>
            <a:r>
              <a:rPr lang="en-US" dirty="0" smtClean="0"/>
              <a:t>1. Dichromatic Theory</a:t>
            </a:r>
          </a:p>
          <a:p>
            <a:pPr marL="274320" lvl="1" indent="-274320">
              <a:buClr>
                <a:schemeClr val="accent3"/>
              </a:buClr>
              <a:buSzPct val="95000"/>
            </a:pPr>
            <a:r>
              <a:rPr lang="en-US" dirty="0" smtClean="0"/>
              <a:t>More </a:t>
            </a:r>
            <a:r>
              <a:rPr lang="en-US" dirty="0"/>
              <a:t>rare type is blue-yellow deficiency (lack of functioning blue cones) and world is seen primarily in reds, greens, and </a:t>
            </a:r>
            <a:r>
              <a:rPr lang="en-US" dirty="0" smtClean="0"/>
              <a:t>greys</a:t>
            </a:r>
          </a:p>
          <a:p>
            <a:pPr marL="274320" lvl="1" indent="-274320">
              <a:buClr>
                <a:schemeClr val="accent3"/>
              </a:buClr>
              <a:buSzPct val="95000"/>
            </a:pPr>
            <a:r>
              <a:rPr lang="en-US" dirty="0" err="1" smtClean="0">
                <a:solidFill>
                  <a:schemeClr val="accent1"/>
                </a:solidFill>
              </a:rPr>
              <a:t>T</a:t>
            </a:r>
            <a:r>
              <a:rPr lang="en-US" dirty="0" err="1" smtClean="0"/>
              <a:t>ritanopia</a:t>
            </a:r>
            <a:r>
              <a:rPr lang="en-US" dirty="0" smtClean="0"/>
              <a:t>-unable to perceive </a:t>
            </a:r>
            <a:r>
              <a:rPr lang="en-US" dirty="0" smtClean="0">
                <a:solidFill>
                  <a:schemeClr val="accent1"/>
                </a:solidFill>
              </a:rPr>
              <a:t>b</a:t>
            </a:r>
            <a:r>
              <a:rPr lang="en-US" dirty="0" smtClean="0"/>
              <a:t>lue light (</a:t>
            </a:r>
            <a:r>
              <a:rPr lang="en-US" dirty="0" smtClean="0">
                <a:solidFill>
                  <a:schemeClr val="accent1"/>
                </a:solidFill>
              </a:rPr>
              <a:t>TB</a:t>
            </a:r>
            <a:r>
              <a:rPr lang="en-US" dirty="0" smtClean="0"/>
              <a:t>)</a:t>
            </a:r>
            <a:endParaRPr lang="en-US" dirty="0"/>
          </a:p>
          <a:p>
            <a:endParaRPr lang="en-US" dirty="0"/>
          </a:p>
        </p:txBody>
      </p:sp>
      <p:pic>
        <p:nvPicPr>
          <p:cNvPr id="14338" name="Picture 2" descr="http://www.colourblindawareness.org/wp-content/themes/outreach/images/slider/types/pig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14800"/>
            <a:ext cx="37719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colourblindawareness.org/wp-content/themes/outreach/images/slider/types/pigment_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14800"/>
            <a:ext cx="37719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428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Experience Color Blindness</a:t>
            </a:r>
            <a:endParaRPr lang="en-US" dirty="0"/>
          </a:p>
        </p:txBody>
      </p:sp>
      <p:sp>
        <p:nvSpPr>
          <p:cNvPr id="3" name="Content Placeholder 2"/>
          <p:cNvSpPr>
            <a:spLocks noGrp="1"/>
          </p:cNvSpPr>
          <p:nvPr>
            <p:ph idx="1"/>
          </p:nvPr>
        </p:nvSpPr>
        <p:spPr/>
        <p:txBody>
          <a:bodyPr/>
          <a:lstStyle/>
          <a:p>
            <a:r>
              <a:rPr lang="en-US" dirty="0" smtClean="0">
                <a:hlinkClick r:id="rId2"/>
              </a:rPr>
              <a:t>http://neitzvision.com/content/colorblindworld.html</a:t>
            </a:r>
            <a:endParaRPr lang="en-US" dirty="0" smtClean="0"/>
          </a:p>
          <a:p>
            <a:r>
              <a:rPr lang="en-US" dirty="0" smtClean="0">
                <a:hlinkClick r:id="rId3"/>
              </a:rPr>
              <a:t>http://etre.com/tools/colourblindsimulator/</a:t>
            </a:r>
            <a:endParaRPr lang="en-US" dirty="0" smtClean="0"/>
          </a:p>
          <a:p>
            <a:r>
              <a:rPr lang="en-US" dirty="0" smtClean="0">
                <a:hlinkClick r:id="rId4"/>
              </a:rPr>
              <a:t>http://www.colourblindawareness.org/colour-blindness/types-of-colour-blindness/</a:t>
            </a:r>
            <a:endParaRPr lang="en-US" dirty="0"/>
          </a:p>
        </p:txBody>
      </p:sp>
    </p:spTree>
    <p:extLst>
      <p:ext uri="{BB962C8B-B14F-4D97-AF65-F5344CB8AC3E}">
        <p14:creationId xmlns:p14="http://schemas.microsoft.com/office/powerpoint/2010/main" val="319854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Young Helmholtz Trichromatic Theory</a:t>
            </a:r>
            <a:endParaRPr lang="en-US" dirty="0"/>
          </a:p>
        </p:txBody>
      </p:sp>
      <p:sp>
        <p:nvSpPr>
          <p:cNvPr id="3" name="Content Placeholder 2"/>
          <p:cNvSpPr>
            <a:spLocks noGrp="1"/>
          </p:cNvSpPr>
          <p:nvPr>
            <p:ph idx="1"/>
          </p:nvPr>
        </p:nvSpPr>
        <p:spPr>
          <a:xfrm>
            <a:off x="457200" y="1935480"/>
            <a:ext cx="4800600" cy="3322320"/>
          </a:xfrm>
        </p:spPr>
        <p:txBody>
          <a:bodyPr>
            <a:normAutofit lnSpcReduction="10000"/>
          </a:bodyPr>
          <a:lstStyle/>
          <a:p>
            <a:r>
              <a:rPr lang="en-US" dirty="0" smtClean="0"/>
              <a:t>Who will have trouble seeing the number to the right?</a:t>
            </a:r>
          </a:p>
          <a:p>
            <a:endParaRPr lang="en-US" dirty="0"/>
          </a:p>
          <a:p>
            <a:r>
              <a:rPr lang="en-US" dirty="0" smtClean="0"/>
              <a:t> These color deficiencies support the notion that there are three sets of receptors</a:t>
            </a:r>
          </a:p>
          <a:p>
            <a:r>
              <a:rPr lang="en-US" dirty="0" smtClean="0"/>
              <a:t>Evidence to support trichromatic theory</a:t>
            </a:r>
          </a:p>
          <a:p>
            <a:endParaRPr lang="en-US" dirty="0"/>
          </a:p>
        </p:txBody>
      </p:sp>
      <p:pic>
        <p:nvPicPr>
          <p:cNvPr id="5" name="Picture 2" descr="http://www.thehealthtime.com/wp-content/uploads/2010/02/color-blind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036" y="1219200"/>
            <a:ext cx="2952750" cy="2905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257800"/>
            <a:ext cx="7696200" cy="1231106"/>
          </a:xfrm>
          <a:prstGeom prst="rect">
            <a:avLst/>
          </a:prstGeom>
          <a:noFill/>
        </p:spPr>
        <p:txBody>
          <a:bodyPr wrap="square" rtlCol="0">
            <a:spAutoFit/>
          </a:bodyPr>
          <a:lstStyle/>
          <a:p>
            <a:pPr algn="ctr"/>
            <a:r>
              <a:rPr lang="en-US" sz="2800" dirty="0" smtClean="0"/>
              <a:t>What about yellow (can be  seen by those who have  </a:t>
            </a:r>
            <a:r>
              <a:rPr lang="en-US" sz="2800" dirty="0"/>
              <a:t>d</a:t>
            </a:r>
            <a:r>
              <a:rPr lang="en-US" sz="2800" dirty="0" smtClean="0"/>
              <a:t>eficient red- and green-sensitive cones)??</a:t>
            </a:r>
          </a:p>
          <a:p>
            <a:endParaRPr lang="en-US" dirty="0"/>
          </a:p>
        </p:txBody>
      </p:sp>
    </p:spTree>
    <p:extLst>
      <p:ext uri="{BB962C8B-B14F-4D97-AF65-F5344CB8AC3E}">
        <p14:creationId xmlns:p14="http://schemas.microsoft.com/office/powerpoint/2010/main" val="2229732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Opponent Process Theory </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r>
              <a:rPr lang="en-US" dirty="0" err="1" smtClean="0"/>
              <a:t>Ewald</a:t>
            </a:r>
            <a:r>
              <a:rPr lang="en-US" dirty="0" smtClean="0"/>
              <a:t> </a:t>
            </a:r>
            <a:r>
              <a:rPr lang="en-US" dirty="0" err="1" smtClean="0"/>
              <a:t>Hering’s</a:t>
            </a:r>
            <a:r>
              <a:rPr lang="en-US" dirty="0" smtClean="0"/>
              <a:t> theory that opposing retinal processes enable color vision</a:t>
            </a:r>
          </a:p>
          <a:p>
            <a:pPr lvl="1"/>
            <a:r>
              <a:rPr lang="en-US" dirty="0" smtClean="0"/>
              <a:t>Red-green</a:t>
            </a:r>
          </a:p>
          <a:p>
            <a:pPr lvl="1"/>
            <a:r>
              <a:rPr lang="en-US" dirty="0" smtClean="0"/>
              <a:t>Yellow-blue</a:t>
            </a:r>
          </a:p>
          <a:p>
            <a:pPr lvl="1"/>
            <a:r>
              <a:rPr lang="en-US" dirty="0" smtClean="0"/>
              <a:t>White-black</a:t>
            </a:r>
          </a:p>
          <a:p>
            <a:pPr marL="393192" lvl="1" indent="0">
              <a:buNone/>
            </a:pPr>
            <a:endParaRPr lang="en-US" dirty="0" smtClean="0"/>
          </a:p>
          <a:p>
            <a:pPr marL="393192" lvl="1" indent="0">
              <a:buNone/>
            </a:pPr>
            <a:endParaRPr lang="en-US" dirty="0"/>
          </a:p>
          <a:p>
            <a:pPr marL="393192" lvl="1" indent="0">
              <a:buNone/>
            </a:pPr>
            <a:r>
              <a:rPr lang="en-US" dirty="0" smtClean="0"/>
              <a:t>Support for this theory can be derived from presence of afterimages (visual image that persists after stimulus is removed), the presence of yellow, and the red-green deficiency similarities</a:t>
            </a:r>
            <a:endParaRPr lang="en-US" dirty="0"/>
          </a:p>
        </p:txBody>
      </p:sp>
      <p:pic>
        <p:nvPicPr>
          <p:cNvPr id="16388" name="Picture 4" descr="http://www.xaraxone.com/webxealot/workbook40/complementary-colo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302164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24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1625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1965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3196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0782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 name="Picture 6" descr="http://thepurpletide.com/wordpress/wp-content/uploads/2011/01/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6800"/>
            <a:ext cx="8718517"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01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Energy</a:t>
            </a:r>
            <a:endParaRPr lang="en-US" dirty="0"/>
          </a:p>
        </p:txBody>
      </p:sp>
      <p:sp>
        <p:nvSpPr>
          <p:cNvPr id="3" name="Content Placeholder 2"/>
          <p:cNvSpPr>
            <a:spLocks noGrp="1"/>
          </p:cNvSpPr>
          <p:nvPr>
            <p:ph idx="1"/>
          </p:nvPr>
        </p:nvSpPr>
        <p:spPr/>
        <p:txBody>
          <a:bodyPr/>
          <a:lstStyle/>
          <a:p>
            <a:r>
              <a:rPr lang="en-US" dirty="0" smtClean="0"/>
              <a:t>Our eyes receive light energy and transduce it into neural messages that our brain processes into what we consciously see</a:t>
            </a:r>
            <a:endParaRPr lang="en-US" dirty="0"/>
          </a:p>
        </p:txBody>
      </p:sp>
      <p:pic>
        <p:nvPicPr>
          <p:cNvPr id="2050" name="Picture 2" descr="http://deserthighlandspr.com/wp-content/uploads/2013/02/Visible-spect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200400"/>
            <a:ext cx="750303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625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023354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normAutofit lnSpcReduction="10000"/>
          </a:bodyPr>
          <a:lstStyle/>
          <a:p>
            <a:r>
              <a:rPr lang="en-US" dirty="0" smtClean="0"/>
              <a:t>Both theories are needed to explain color vision</a:t>
            </a:r>
          </a:p>
          <a:p>
            <a:endParaRPr lang="en-US" dirty="0"/>
          </a:p>
          <a:p>
            <a:r>
              <a:rPr lang="en-US" dirty="0" smtClean="0"/>
              <a:t>Evidence: George Wald earned a Nobel Prize for demonstrating that there are three types of cones in the eye, each being more sensitive to a certain wavelength</a:t>
            </a:r>
          </a:p>
          <a:p>
            <a:r>
              <a:rPr lang="en-US" dirty="0" smtClean="0"/>
              <a:t>Biological basis for opponent process: there are cells in the retina, LGN, and visual cortex that respond in opposite ways to red versus green and blue versus yellow (certain retinal ganglion cells that are excited by green and inhibited by red)</a:t>
            </a:r>
            <a:endParaRPr lang="en-US" dirty="0"/>
          </a:p>
        </p:txBody>
      </p:sp>
    </p:spTree>
    <p:extLst>
      <p:ext uri="{BB962C8B-B14F-4D97-AF65-F5344CB8AC3E}">
        <p14:creationId xmlns:p14="http://schemas.microsoft.com/office/powerpoint/2010/main" val="3421374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Waves</a:t>
            </a:r>
            <a:endParaRPr lang="en-US" dirty="0"/>
          </a:p>
        </p:txBody>
      </p:sp>
      <p:sp>
        <p:nvSpPr>
          <p:cNvPr id="3" name="Content Placeholder 2"/>
          <p:cNvSpPr>
            <a:spLocks noGrp="1"/>
          </p:cNvSpPr>
          <p:nvPr>
            <p:ph idx="1"/>
          </p:nvPr>
        </p:nvSpPr>
        <p:spPr>
          <a:xfrm>
            <a:off x="228600" y="1919460"/>
            <a:ext cx="5867400" cy="4389120"/>
          </a:xfrm>
        </p:spPr>
        <p:txBody>
          <a:bodyPr>
            <a:normAutofit/>
          </a:bodyPr>
          <a:lstStyle/>
          <a:p>
            <a:r>
              <a:rPr lang="en-US" dirty="0" smtClean="0"/>
              <a:t>Wavelength determines hue, or color</a:t>
            </a:r>
          </a:p>
          <a:p>
            <a:endParaRPr lang="en-US" dirty="0"/>
          </a:p>
          <a:p>
            <a:pPr marL="0" indent="0">
              <a:buNone/>
            </a:pPr>
            <a:endParaRPr lang="en-US" dirty="0"/>
          </a:p>
          <a:p>
            <a:r>
              <a:rPr lang="en-US" dirty="0" smtClean="0"/>
              <a:t>Long wavelengths (red)</a:t>
            </a:r>
          </a:p>
          <a:p>
            <a:endParaRPr lang="en-US" dirty="0"/>
          </a:p>
          <a:p>
            <a:r>
              <a:rPr lang="en-US" dirty="0" smtClean="0"/>
              <a:t>Short </a:t>
            </a:r>
            <a:r>
              <a:rPr lang="en-US" dirty="0"/>
              <a:t>wavelengths (violet/indigo/blue)</a:t>
            </a:r>
          </a:p>
          <a:p>
            <a:endParaRPr lang="en-US" dirty="0"/>
          </a:p>
        </p:txBody>
      </p:sp>
      <p:pic>
        <p:nvPicPr>
          <p:cNvPr id="3074" name="Picture 2" descr="http://www.studyphysics.ca/newnotes/20/unit03_mechanicalwaves/chp141516_waves/images/waveleng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44196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issionscience.nasa.gov/images/ems/emsVisible_mainContent_colors-wavelength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67000"/>
            <a:ext cx="4894290" cy="384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88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Waves</a:t>
            </a:r>
            <a:endParaRPr lang="en-US" dirty="0"/>
          </a:p>
        </p:txBody>
      </p:sp>
      <p:sp>
        <p:nvSpPr>
          <p:cNvPr id="3" name="Content Placeholder 2"/>
          <p:cNvSpPr>
            <a:spLocks noGrp="1"/>
          </p:cNvSpPr>
          <p:nvPr>
            <p:ph idx="1"/>
          </p:nvPr>
        </p:nvSpPr>
        <p:spPr>
          <a:xfrm>
            <a:off x="457200" y="1935480"/>
            <a:ext cx="4856018" cy="4389120"/>
          </a:xfrm>
        </p:spPr>
        <p:txBody>
          <a:bodyPr/>
          <a:lstStyle/>
          <a:p>
            <a:r>
              <a:rPr lang="en-US" dirty="0" smtClean="0"/>
              <a:t>Amplitude determines intensity or brightness</a:t>
            </a:r>
          </a:p>
          <a:p>
            <a:endParaRPr lang="en-US" dirty="0"/>
          </a:p>
          <a:p>
            <a:r>
              <a:rPr lang="en-US" dirty="0" smtClean="0"/>
              <a:t>Great/high amplitude (bright)</a:t>
            </a:r>
          </a:p>
          <a:p>
            <a:endParaRPr lang="en-US" dirty="0" smtClean="0"/>
          </a:p>
          <a:p>
            <a:endParaRPr lang="en-US" dirty="0"/>
          </a:p>
          <a:p>
            <a:endParaRPr lang="en-US" dirty="0"/>
          </a:p>
          <a:p>
            <a:r>
              <a:rPr lang="en-US" dirty="0" smtClean="0"/>
              <a:t>Small / low amplitude (dull)</a:t>
            </a:r>
          </a:p>
          <a:p>
            <a:endParaRPr lang="en-US" dirty="0" smtClean="0"/>
          </a:p>
          <a:p>
            <a:endParaRPr lang="en-US" dirty="0"/>
          </a:p>
        </p:txBody>
      </p:sp>
      <p:pic>
        <p:nvPicPr>
          <p:cNvPr id="4098" name="Picture 2" descr="http://ts2.mm.bing.net/th?id=HN.608053917880026558&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7036"/>
            <a:ext cx="3810000" cy="3258326"/>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900545" y="3730323"/>
            <a:ext cx="4128655" cy="1443691"/>
          </a:xfrm>
          <a:custGeom>
            <a:avLst/>
            <a:gdLst>
              <a:gd name="connsiteX0" fmla="*/ 0 w 4128655"/>
              <a:gd name="connsiteY0" fmla="*/ 1160332 h 1443691"/>
              <a:gd name="connsiteX1" fmla="*/ 415637 w 4128655"/>
              <a:gd name="connsiteY1" fmla="*/ 79677 h 1443691"/>
              <a:gd name="connsiteX2" fmla="*/ 651164 w 4128655"/>
              <a:gd name="connsiteY2" fmla="*/ 204368 h 1443691"/>
              <a:gd name="connsiteX3" fmla="*/ 942110 w 4128655"/>
              <a:gd name="connsiteY3" fmla="*/ 1188041 h 1443691"/>
              <a:gd name="connsiteX4" fmla="*/ 1274619 w 4128655"/>
              <a:gd name="connsiteY4" fmla="*/ 1215750 h 1443691"/>
              <a:gd name="connsiteX5" fmla="*/ 1510146 w 4128655"/>
              <a:gd name="connsiteY5" fmla="*/ 204368 h 1443691"/>
              <a:gd name="connsiteX6" fmla="*/ 1676400 w 4128655"/>
              <a:gd name="connsiteY6" fmla="*/ 65822 h 1443691"/>
              <a:gd name="connsiteX7" fmla="*/ 1856510 w 4128655"/>
              <a:gd name="connsiteY7" fmla="*/ 329059 h 1443691"/>
              <a:gd name="connsiteX8" fmla="*/ 2161310 w 4128655"/>
              <a:gd name="connsiteY8" fmla="*/ 1368150 h 1443691"/>
              <a:gd name="connsiteX9" fmla="*/ 2507673 w 4128655"/>
              <a:gd name="connsiteY9" fmla="*/ 1229604 h 1443691"/>
              <a:gd name="connsiteX10" fmla="*/ 2743200 w 4128655"/>
              <a:gd name="connsiteY10" fmla="*/ 162804 h 1443691"/>
              <a:gd name="connsiteX11" fmla="*/ 3117273 w 4128655"/>
              <a:gd name="connsiteY11" fmla="*/ 135095 h 1443691"/>
              <a:gd name="connsiteX12" fmla="*/ 3269673 w 4128655"/>
              <a:gd name="connsiteY12" fmla="*/ 592295 h 1443691"/>
              <a:gd name="connsiteX13" fmla="*/ 3435928 w 4128655"/>
              <a:gd name="connsiteY13" fmla="*/ 1368150 h 1443691"/>
              <a:gd name="connsiteX14" fmla="*/ 3782291 w 4128655"/>
              <a:gd name="connsiteY14" fmla="*/ 1326586 h 1443691"/>
              <a:gd name="connsiteX15" fmla="*/ 3893128 w 4128655"/>
              <a:gd name="connsiteY15" fmla="*/ 620004 h 1443691"/>
              <a:gd name="connsiteX16" fmla="*/ 4128655 w 4128655"/>
              <a:gd name="connsiteY16" fmla="*/ 135095 h 144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8655" h="1443691">
                <a:moveTo>
                  <a:pt x="0" y="1160332"/>
                </a:moveTo>
                <a:cubicBezTo>
                  <a:pt x="153555" y="699668"/>
                  <a:pt x="307110" y="239004"/>
                  <a:pt x="415637" y="79677"/>
                </a:cubicBezTo>
                <a:cubicBezTo>
                  <a:pt x="524164" y="-79650"/>
                  <a:pt x="563419" y="19641"/>
                  <a:pt x="651164" y="204368"/>
                </a:cubicBezTo>
                <a:cubicBezTo>
                  <a:pt x="738909" y="389095"/>
                  <a:pt x="838201" y="1019477"/>
                  <a:pt x="942110" y="1188041"/>
                </a:cubicBezTo>
                <a:cubicBezTo>
                  <a:pt x="1046019" y="1356605"/>
                  <a:pt x="1179946" y="1379696"/>
                  <a:pt x="1274619" y="1215750"/>
                </a:cubicBezTo>
                <a:cubicBezTo>
                  <a:pt x="1369292" y="1051804"/>
                  <a:pt x="1443183" y="396023"/>
                  <a:pt x="1510146" y="204368"/>
                </a:cubicBezTo>
                <a:cubicBezTo>
                  <a:pt x="1577110" y="12713"/>
                  <a:pt x="1618673" y="45040"/>
                  <a:pt x="1676400" y="65822"/>
                </a:cubicBezTo>
                <a:cubicBezTo>
                  <a:pt x="1734127" y="86604"/>
                  <a:pt x="1775692" y="112004"/>
                  <a:pt x="1856510" y="329059"/>
                </a:cubicBezTo>
                <a:cubicBezTo>
                  <a:pt x="1937328" y="546114"/>
                  <a:pt x="2052783" y="1218059"/>
                  <a:pt x="2161310" y="1368150"/>
                </a:cubicBezTo>
                <a:cubicBezTo>
                  <a:pt x="2269837" y="1518241"/>
                  <a:pt x="2410691" y="1430495"/>
                  <a:pt x="2507673" y="1229604"/>
                </a:cubicBezTo>
                <a:cubicBezTo>
                  <a:pt x="2604655" y="1028713"/>
                  <a:pt x="2641600" y="345222"/>
                  <a:pt x="2743200" y="162804"/>
                </a:cubicBezTo>
                <a:cubicBezTo>
                  <a:pt x="2844800" y="-19614"/>
                  <a:pt x="3029528" y="63513"/>
                  <a:pt x="3117273" y="135095"/>
                </a:cubicBezTo>
                <a:cubicBezTo>
                  <a:pt x="3205018" y="206677"/>
                  <a:pt x="3216564" y="386786"/>
                  <a:pt x="3269673" y="592295"/>
                </a:cubicBezTo>
                <a:cubicBezTo>
                  <a:pt x="3322782" y="797804"/>
                  <a:pt x="3350492" y="1245768"/>
                  <a:pt x="3435928" y="1368150"/>
                </a:cubicBezTo>
                <a:cubicBezTo>
                  <a:pt x="3521364" y="1490532"/>
                  <a:pt x="3706091" y="1451277"/>
                  <a:pt x="3782291" y="1326586"/>
                </a:cubicBezTo>
                <a:cubicBezTo>
                  <a:pt x="3858491" y="1201895"/>
                  <a:pt x="3835401" y="818586"/>
                  <a:pt x="3893128" y="620004"/>
                </a:cubicBezTo>
                <a:cubicBezTo>
                  <a:pt x="3950855" y="421422"/>
                  <a:pt x="4128655" y="135095"/>
                  <a:pt x="4128655" y="135095"/>
                </a:cubicBez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89709" y="6054436"/>
            <a:ext cx="4364182" cy="277091"/>
          </a:xfrm>
          <a:custGeom>
            <a:avLst/>
            <a:gdLst>
              <a:gd name="connsiteX0" fmla="*/ 0 w 4364182"/>
              <a:gd name="connsiteY0" fmla="*/ 277091 h 277091"/>
              <a:gd name="connsiteX1" fmla="*/ 0 w 4364182"/>
              <a:gd name="connsiteY1" fmla="*/ 277091 h 277091"/>
              <a:gd name="connsiteX2" fmla="*/ 110836 w 4364182"/>
              <a:gd name="connsiteY2" fmla="*/ 152400 h 277091"/>
              <a:gd name="connsiteX3" fmla="*/ 152400 w 4364182"/>
              <a:gd name="connsiteY3" fmla="*/ 138546 h 277091"/>
              <a:gd name="connsiteX4" fmla="*/ 193964 w 4364182"/>
              <a:gd name="connsiteY4" fmla="*/ 110837 h 277091"/>
              <a:gd name="connsiteX5" fmla="*/ 290946 w 4364182"/>
              <a:gd name="connsiteY5" fmla="*/ 41564 h 277091"/>
              <a:gd name="connsiteX6" fmla="*/ 457200 w 4364182"/>
              <a:gd name="connsiteY6" fmla="*/ 13855 h 277091"/>
              <a:gd name="connsiteX7" fmla="*/ 609600 w 4364182"/>
              <a:gd name="connsiteY7" fmla="*/ 27709 h 277091"/>
              <a:gd name="connsiteX8" fmla="*/ 734291 w 4364182"/>
              <a:gd name="connsiteY8" fmla="*/ 83128 h 277091"/>
              <a:gd name="connsiteX9" fmla="*/ 817418 w 4364182"/>
              <a:gd name="connsiteY9" fmla="*/ 110837 h 277091"/>
              <a:gd name="connsiteX10" fmla="*/ 858982 w 4364182"/>
              <a:gd name="connsiteY10" fmla="*/ 124691 h 277091"/>
              <a:gd name="connsiteX11" fmla="*/ 900546 w 4364182"/>
              <a:gd name="connsiteY11" fmla="*/ 152400 h 277091"/>
              <a:gd name="connsiteX12" fmla="*/ 983673 w 4364182"/>
              <a:gd name="connsiteY12" fmla="*/ 180109 h 277091"/>
              <a:gd name="connsiteX13" fmla="*/ 1108364 w 4364182"/>
              <a:gd name="connsiteY13" fmla="*/ 221673 h 277091"/>
              <a:gd name="connsiteX14" fmla="*/ 1191491 w 4364182"/>
              <a:gd name="connsiteY14" fmla="*/ 249382 h 277091"/>
              <a:gd name="connsiteX15" fmla="*/ 1233055 w 4364182"/>
              <a:gd name="connsiteY15" fmla="*/ 263237 h 277091"/>
              <a:gd name="connsiteX16" fmla="*/ 1413164 w 4364182"/>
              <a:gd name="connsiteY16" fmla="*/ 249382 h 277091"/>
              <a:gd name="connsiteX17" fmla="*/ 1496291 w 4364182"/>
              <a:gd name="connsiteY17" fmla="*/ 221673 h 277091"/>
              <a:gd name="connsiteX18" fmla="*/ 1607127 w 4364182"/>
              <a:gd name="connsiteY18" fmla="*/ 124691 h 277091"/>
              <a:gd name="connsiteX19" fmla="*/ 1648691 w 4364182"/>
              <a:gd name="connsiteY19" fmla="*/ 96982 h 277091"/>
              <a:gd name="connsiteX20" fmla="*/ 1731818 w 4364182"/>
              <a:gd name="connsiteY20" fmla="*/ 69273 h 277091"/>
              <a:gd name="connsiteX21" fmla="*/ 1773382 w 4364182"/>
              <a:gd name="connsiteY21" fmla="*/ 55419 h 277091"/>
              <a:gd name="connsiteX22" fmla="*/ 2092036 w 4364182"/>
              <a:gd name="connsiteY22" fmla="*/ 83128 h 277091"/>
              <a:gd name="connsiteX23" fmla="*/ 2175164 w 4364182"/>
              <a:gd name="connsiteY23" fmla="*/ 110837 h 277091"/>
              <a:gd name="connsiteX24" fmla="*/ 2258291 w 4364182"/>
              <a:gd name="connsiteY24" fmla="*/ 166255 h 277091"/>
              <a:gd name="connsiteX25" fmla="*/ 2299855 w 4364182"/>
              <a:gd name="connsiteY25" fmla="*/ 193964 h 277091"/>
              <a:gd name="connsiteX26" fmla="*/ 2382982 w 4364182"/>
              <a:gd name="connsiteY26" fmla="*/ 221673 h 277091"/>
              <a:gd name="connsiteX27" fmla="*/ 2424546 w 4364182"/>
              <a:gd name="connsiteY27" fmla="*/ 249382 h 277091"/>
              <a:gd name="connsiteX28" fmla="*/ 2687782 w 4364182"/>
              <a:gd name="connsiteY28" fmla="*/ 207819 h 277091"/>
              <a:gd name="connsiteX29" fmla="*/ 2784764 w 4364182"/>
              <a:gd name="connsiteY29" fmla="*/ 166255 h 277091"/>
              <a:gd name="connsiteX30" fmla="*/ 2867891 w 4364182"/>
              <a:gd name="connsiteY30" fmla="*/ 110837 h 277091"/>
              <a:gd name="connsiteX31" fmla="*/ 2909455 w 4364182"/>
              <a:gd name="connsiteY31" fmla="*/ 83128 h 277091"/>
              <a:gd name="connsiteX32" fmla="*/ 2992582 w 4364182"/>
              <a:gd name="connsiteY32" fmla="*/ 41564 h 277091"/>
              <a:gd name="connsiteX33" fmla="*/ 3075709 w 4364182"/>
              <a:gd name="connsiteY33" fmla="*/ 13855 h 277091"/>
              <a:gd name="connsiteX34" fmla="*/ 3117273 w 4364182"/>
              <a:gd name="connsiteY34" fmla="*/ 0 h 277091"/>
              <a:gd name="connsiteX35" fmla="*/ 3325091 w 4364182"/>
              <a:gd name="connsiteY35" fmla="*/ 13855 h 277091"/>
              <a:gd name="connsiteX36" fmla="*/ 3449782 w 4364182"/>
              <a:gd name="connsiteY36" fmla="*/ 55419 h 277091"/>
              <a:gd name="connsiteX37" fmla="*/ 3491346 w 4364182"/>
              <a:gd name="connsiteY37" fmla="*/ 69273 h 277091"/>
              <a:gd name="connsiteX38" fmla="*/ 3657600 w 4364182"/>
              <a:gd name="connsiteY38" fmla="*/ 110837 h 277091"/>
              <a:gd name="connsiteX39" fmla="*/ 3740727 w 4364182"/>
              <a:gd name="connsiteY39" fmla="*/ 138546 h 277091"/>
              <a:gd name="connsiteX40" fmla="*/ 3782291 w 4364182"/>
              <a:gd name="connsiteY40" fmla="*/ 166255 h 277091"/>
              <a:gd name="connsiteX41" fmla="*/ 3893127 w 4364182"/>
              <a:gd name="connsiteY41" fmla="*/ 193964 h 277091"/>
              <a:gd name="connsiteX42" fmla="*/ 4100946 w 4364182"/>
              <a:gd name="connsiteY42" fmla="*/ 180109 h 277091"/>
              <a:gd name="connsiteX43" fmla="*/ 4156364 w 4364182"/>
              <a:gd name="connsiteY43" fmla="*/ 152400 h 277091"/>
              <a:gd name="connsiteX44" fmla="*/ 4281055 w 4364182"/>
              <a:gd name="connsiteY44" fmla="*/ 96982 h 277091"/>
              <a:gd name="connsiteX45" fmla="*/ 4336473 w 4364182"/>
              <a:gd name="connsiteY45" fmla="*/ 27709 h 277091"/>
              <a:gd name="connsiteX46" fmla="*/ 4364182 w 4364182"/>
              <a:gd name="connsiteY46" fmla="*/ 27709 h 277091"/>
              <a:gd name="connsiteX47" fmla="*/ 4350327 w 4364182"/>
              <a:gd name="connsiteY47" fmla="*/ 55419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64182" h="277091">
                <a:moveTo>
                  <a:pt x="0" y="277091"/>
                </a:moveTo>
                <a:lnTo>
                  <a:pt x="0" y="277091"/>
                </a:lnTo>
                <a:cubicBezTo>
                  <a:pt x="45980" y="212719"/>
                  <a:pt x="50037" y="182799"/>
                  <a:pt x="110836" y="152400"/>
                </a:cubicBezTo>
                <a:cubicBezTo>
                  <a:pt x="123898" y="145869"/>
                  <a:pt x="138545" y="143164"/>
                  <a:pt x="152400" y="138546"/>
                </a:cubicBezTo>
                <a:cubicBezTo>
                  <a:pt x="166255" y="129310"/>
                  <a:pt x="183562" y="123839"/>
                  <a:pt x="193964" y="110837"/>
                </a:cubicBezTo>
                <a:cubicBezTo>
                  <a:pt x="246896" y="44672"/>
                  <a:pt x="134279" y="67675"/>
                  <a:pt x="290946" y="41564"/>
                </a:cubicBezTo>
                <a:lnTo>
                  <a:pt x="457200" y="13855"/>
                </a:lnTo>
                <a:cubicBezTo>
                  <a:pt x="508000" y="18473"/>
                  <a:pt x="559367" y="18844"/>
                  <a:pt x="609600" y="27709"/>
                </a:cubicBezTo>
                <a:cubicBezTo>
                  <a:pt x="746422" y="51854"/>
                  <a:pt x="646819" y="44252"/>
                  <a:pt x="734291" y="83128"/>
                </a:cubicBezTo>
                <a:cubicBezTo>
                  <a:pt x="760981" y="94990"/>
                  <a:pt x="789709" y="101601"/>
                  <a:pt x="817418" y="110837"/>
                </a:cubicBezTo>
                <a:lnTo>
                  <a:pt x="858982" y="124691"/>
                </a:lnTo>
                <a:cubicBezTo>
                  <a:pt x="872837" y="133927"/>
                  <a:pt x="885330" y="145637"/>
                  <a:pt x="900546" y="152400"/>
                </a:cubicBezTo>
                <a:cubicBezTo>
                  <a:pt x="927236" y="164262"/>
                  <a:pt x="955964" y="170873"/>
                  <a:pt x="983673" y="180109"/>
                </a:cubicBezTo>
                <a:lnTo>
                  <a:pt x="1108364" y="221673"/>
                </a:lnTo>
                <a:lnTo>
                  <a:pt x="1191491" y="249382"/>
                </a:lnTo>
                <a:lnTo>
                  <a:pt x="1233055" y="263237"/>
                </a:lnTo>
                <a:cubicBezTo>
                  <a:pt x="1293091" y="258619"/>
                  <a:pt x="1353687" y="258773"/>
                  <a:pt x="1413164" y="249382"/>
                </a:cubicBezTo>
                <a:cubicBezTo>
                  <a:pt x="1442014" y="244827"/>
                  <a:pt x="1496291" y="221673"/>
                  <a:pt x="1496291" y="221673"/>
                </a:cubicBezTo>
                <a:cubicBezTo>
                  <a:pt x="1542472" y="152400"/>
                  <a:pt x="1510146" y="189345"/>
                  <a:pt x="1607127" y="124691"/>
                </a:cubicBezTo>
                <a:cubicBezTo>
                  <a:pt x="1620982" y="115455"/>
                  <a:pt x="1632894" y="102248"/>
                  <a:pt x="1648691" y="96982"/>
                </a:cubicBezTo>
                <a:lnTo>
                  <a:pt x="1731818" y="69273"/>
                </a:lnTo>
                <a:lnTo>
                  <a:pt x="1773382" y="55419"/>
                </a:lnTo>
                <a:cubicBezTo>
                  <a:pt x="1924456" y="63370"/>
                  <a:pt x="1979802" y="49458"/>
                  <a:pt x="2092036" y="83128"/>
                </a:cubicBezTo>
                <a:cubicBezTo>
                  <a:pt x="2120012" y="91521"/>
                  <a:pt x="2150861" y="94635"/>
                  <a:pt x="2175164" y="110837"/>
                </a:cubicBezTo>
                <a:lnTo>
                  <a:pt x="2258291" y="166255"/>
                </a:lnTo>
                <a:cubicBezTo>
                  <a:pt x="2272146" y="175491"/>
                  <a:pt x="2284058" y="188698"/>
                  <a:pt x="2299855" y="193964"/>
                </a:cubicBezTo>
                <a:lnTo>
                  <a:pt x="2382982" y="221673"/>
                </a:lnTo>
                <a:cubicBezTo>
                  <a:pt x="2396837" y="230909"/>
                  <a:pt x="2407927" y="248343"/>
                  <a:pt x="2424546" y="249382"/>
                </a:cubicBezTo>
                <a:cubicBezTo>
                  <a:pt x="2560080" y="257853"/>
                  <a:pt x="2583280" y="242653"/>
                  <a:pt x="2687782" y="207819"/>
                </a:cubicBezTo>
                <a:cubicBezTo>
                  <a:pt x="2730779" y="193487"/>
                  <a:pt x="2741966" y="191934"/>
                  <a:pt x="2784764" y="166255"/>
                </a:cubicBezTo>
                <a:cubicBezTo>
                  <a:pt x="2813320" y="149121"/>
                  <a:pt x="2840182" y="129310"/>
                  <a:pt x="2867891" y="110837"/>
                </a:cubicBezTo>
                <a:cubicBezTo>
                  <a:pt x="2881746" y="101601"/>
                  <a:pt x="2893658" y="88394"/>
                  <a:pt x="2909455" y="83128"/>
                </a:cubicBezTo>
                <a:cubicBezTo>
                  <a:pt x="3061048" y="32594"/>
                  <a:pt x="2831422" y="113190"/>
                  <a:pt x="2992582" y="41564"/>
                </a:cubicBezTo>
                <a:cubicBezTo>
                  <a:pt x="3019272" y="29702"/>
                  <a:pt x="3048000" y="23091"/>
                  <a:pt x="3075709" y="13855"/>
                </a:cubicBezTo>
                <a:lnTo>
                  <a:pt x="3117273" y="0"/>
                </a:lnTo>
                <a:cubicBezTo>
                  <a:pt x="3186546" y="4618"/>
                  <a:pt x="3256362" y="4037"/>
                  <a:pt x="3325091" y="13855"/>
                </a:cubicBezTo>
                <a:cubicBezTo>
                  <a:pt x="3325098" y="13856"/>
                  <a:pt x="3428997" y="48491"/>
                  <a:pt x="3449782" y="55419"/>
                </a:cubicBezTo>
                <a:cubicBezTo>
                  <a:pt x="3463637" y="60037"/>
                  <a:pt x="3476941" y="66872"/>
                  <a:pt x="3491346" y="69273"/>
                </a:cubicBezTo>
                <a:cubicBezTo>
                  <a:pt x="3603287" y="87930"/>
                  <a:pt x="3547820" y="74244"/>
                  <a:pt x="3657600" y="110837"/>
                </a:cubicBezTo>
                <a:cubicBezTo>
                  <a:pt x="3657605" y="110839"/>
                  <a:pt x="3740722" y="138542"/>
                  <a:pt x="3740727" y="138546"/>
                </a:cubicBezTo>
                <a:cubicBezTo>
                  <a:pt x="3754582" y="147782"/>
                  <a:pt x="3766642" y="160565"/>
                  <a:pt x="3782291" y="166255"/>
                </a:cubicBezTo>
                <a:cubicBezTo>
                  <a:pt x="3818081" y="179269"/>
                  <a:pt x="3893127" y="193964"/>
                  <a:pt x="3893127" y="193964"/>
                </a:cubicBezTo>
                <a:cubicBezTo>
                  <a:pt x="3962400" y="189346"/>
                  <a:pt x="4032369" y="190937"/>
                  <a:pt x="4100946" y="180109"/>
                </a:cubicBezTo>
                <a:cubicBezTo>
                  <a:pt x="4121346" y="176888"/>
                  <a:pt x="4137188" y="160070"/>
                  <a:pt x="4156364" y="152400"/>
                </a:cubicBezTo>
                <a:cubicBezTo>
                  <a:pt x="4280019" y="102938"/>
                  <a:pt x="4201089" y="150292"/>
                  <a:pt x="4281055" y="96982"/>
                </a:cubicBezTo>
                <a:cubicBezTo>
                  <a:pt x="4290843" y="82300"/>
                  <a:pt x="4316733" y="37579"/>
                  <a:pt x="4336473" y="27709"/>
                </a:cubicBezTo>
                <a:cubicBezTo>
                  <a:pt x="4344734" y="23578"/>
                  <a:pt x="4354946" y="27709"/>
                  <a:pt x="4364182" y="27709"/>
                </a:cubicBezTo>
                <a:lnTo>
                  <a:pt x="4350327" y="55419"/>
                </a:lnTo>
              </a:path>
            </a:pathLst>
          </a:cu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31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04" y="-304800"/>
            <a:ext cx="8229600" cy="1143000"/>
          </a:xfrm>
        </p:spPr>
        <p:txBody>
          <a:bodyPr/>
          <a:lstStyle/>
          <a:p>
            <a:r>
              <a:rPr lang="en-US" dirty="0" smtClean="0"/>
              <a:t>Label the parts of the eye!</a:t>
            </a:r>
            <a:endParaRPr lang="en-US" dirty="0"/>
          </a:p>
        </p:txBody>
      </p:sp>
      <p:sp>
        <p:nvSpPr>
          <p:cNvPr id="3" name="Content Placeholder 2"/>
          <p:cNvSpPr>
            <a:spLocks noGrp="1"/>
          </p:cNvSpPr>
          <p:nvPr>
            <p:ph idx="1"/>
          </p:nvPr>
        </p:nvSpPr>
        <p:spPr/>
        <p:txBody>
          <a:bodyPr/>
          <a:lstStyle/>
          <a:p>
            <a:endParaRPr lang="en-US"/>
          </a:p>
        </p:txBody>
      </p:sp>
      <p:pic>
        <p:nvPicPr>
          <p:cNvPr id="6146" name="Picture 2" descr="http://www.indiastudychannel.com/attachments/Resources/101770-82126-partsofe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3" y="914400"/>
            <a:ext cx="9164574" cy="60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88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 Cap Demo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178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357724"/>
            <a:ext cx="8229600" cy="1143000"/>
          </a:xfrm>
        </p:spPr>
        <p:txBody>
          <a:bodyPr/>
          <a:lstStyle/>
          <a:p>
            <a:r>
              <a:rPr lang="en-US" dirty="0" smtClean="0"/>
              <a:t>Close-up of the Retina </a:t>
            </a:r>
            <a:endParaRPr lang="en-US" dirty="0"/>
          </a:p>
        </p:txBody>
      </p:sp>
      <p:sp>
        <p:nvSpPr>
          <p:cNvPr id="3" name="Content Placeholder 2"/>
          <p:cNvSpPr>
            <a:spLocks noGrp="1"/>
          </p:cNvSpPr>
          <p:nvPr>
            <p:ph idx="1"/>
          </p:nvPr>
        </p:nvSpPr>
        <p:spPr/>
        <p:txBody>
          <a:bodyPr/>
          <a:lstStyle/>
          <a:p>
            <a:endParaRPr lang="en-US" dirty="0"/>
          </a:p>
        </p:txBody>
      </p:sp>
      <p:pic>
        <p:nvPicPr>
          <p:cNvPr id="5124" name="Picture 4" descr="http://re-gun.com/wp-content/uploads/2012/02/retina-layou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4" y="1733548"/>
            <a:ext cx="8586068" cy="512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67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Close-up of the Retina-Optic Nerve </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www.blindness.org/blog/wordpress/wp-content/uploads/EyeCure-RIP-c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057400"/>
            <a:ext cx="3991245" cy="39433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ynergylightingusa.com/wp-content/uploads/2010/07/Human-Eye-Rods-and-C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91" y="2362200"/>
            <a:ext cx="5281241" cy="33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009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1159</TotalTime>
  <Words>668</Words>
  <Application>Microsoft Office PowerPoint</Application>
  <PresentationFormat>On-screen Show (4:3)</PresentationFormat>
  <Paragraphs>113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Bell Work</vt:lpstr>
      <vt:lpstr>Vision </vt:lpstr>
      <vt:lpstr>Light Energy</vt:lpstr>
      <vt:lpstr>Light Waves</vt:lpstr>
      <vt:lpstr>Light Waves</vt:lpstr>
      <vt:lpstr>Label the parts of the eye!</vt:lpstr>
      <vt:lpstr>Pen Cap Demo</vt:lpstr>
      <vt:lpstr>Close-up of the Retina </vt:lpstr>
      <vt:lpstr>Close-up of the Retina-Optic Nerve </vt:lpstr>
      <vt:lpstr>Nearsightedness (Myopia)</vt:lpstr>
      <vt:lpstr>Farsightedness (Hyperopia)</vt:lpstr>
      <vt:lpstr>Visual Information Processing</vt:lpstr>
      <vt:lpstr>Feature Detectors</vt:lpstr>
      <vt:lpstr>Feature Detectors</vt:lpstr>
      <vt:lpstr>Destruction of Feature Detectors</vt:lpstr>
      <vt:lpstr>Parallel Processing</vt:lpstr>
      <vt:lpstr>Color Vision</vt:lpstr>
      <vt:lpstr>Young-Helmholtz Trichromatic Theory</vt:lpstr>
      <vt:lpstr>Types of Color-Deficient Vision</vt:lpstr>
      <vt:lpstr>Types of Color Deficient Vision</vt:lpstr>
      <vt:lpstr>Types of Color Deficient Vision </vt:lpstr>
      <vt:lpstr>To Experience Color Blindness</vt:lpstr>
      <vt:lpstr>Young Helmholtz Trichromatic Theory</vt:lpstr>
      <vt:lpstr>Opponent Process Theory </vt:lpstr>
      <vt:lpstr>PowerPoint Presentation</vt:lpstr>
      <vt:lpstr>PowerPoint Presentation</vt:lpstr>
      <vt:lpstr>PowerPoint Presentation</vt:lpstr>
      <vt:lpstr>PowerPoint Presentation</vt:lpstr>
      <vt:lpstr>PowerPoint Presentation</vt:lpstr>
      <vt:lpstr>PowerPoint Presentation</vt:lpstr>
      <vt:lpstr>So….</vt:lpstr>
    </vt:vector>
  </TitlesOfParts>
  <Company>Cosmos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Maria Rives</dc:creator>
  <cp:lastModifiedBy>Maria Rives</cp:lastModifiedBy>
  <cp:revision>18</cp:revision>
  <dcterms:created xsi:type="dcterms:W3CDTF">2014-10-21T16:59:19Z</dcterms:created>
  <dcterms:modified xsi:type="dcterms:W3CDTF">2014-10-22T12:18:23Z</dcterms:modified>
</cp:coreProperties>
</file>