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2"/>
  </p:notesMasterIdLst>
  <p:sldIdLst>
    <p:sldId id="305" r:id="rId2"/>
    <p:sldId id="256" r:id="rId3"/>
    <p:sldId id="257" r:id="rId4"/>
    <p:sldId id="258" r:id="rId5"/>
    <p:sldId id="261" r:id="rId6"/>
    <p:sldId id="262" r:id="rId7"/>
    <p:sldId id="259" r:id="rId8"/>
    <p:sldId id="260" r:id="rId9"/>
    <p:sldId id="263" r:id="rId10"/>
    <p:sldId id="264" r:id="rId11"/>
    <p:sldId id="265" r:id="rId12"/>
    <p:sldId id="266" r:id="rId13"/>
    <p:sldId id="267" r:id="rId14"/>
    <p:sldId id="274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78" r:id="rId23"/>
    <p:sldId id="279" r:id="rId24"/>
    <p:sldId id="285" r:id="rId25"/>
    <p:sldId id="280" r:id="rId26"/>
    <p:sldId id="281" r:id="rId27"/>
    <p:sldId id="282" r:id="rId28"/>
    <p:sldId id="288" r:id="rId29"/>
    <p:sldId id="283" r:id="rId30"/>
    <p:sldId id="284" r:id="rId31"/>
    <p:sldId id="286" r:id="rId32"/>
    <p:sldId id="277" r:id="rId33"/>
    <p:sldId id="287" r:id="rId34"/>
    <p:sldId id="289" r:id="rId35"/>
    <p:sldId id="290" r:id="rId36"/>
    <p:sldId id="291" r:id="rId37"/>
    <p:sldId id="293" r:id="rId38"/>
    <p:sldId id="294" r:id="rId39"/>
    <p:sldId id="298" r:id="rId40"/>
    <p:sldId id="299" r:id="rId41"/>
    <p:sldId id="300" r:id="rId42"/>
    <p:sldId id="301" r:id="rId43"/>
    <p:sldId id="302" r:id="rId44"/>
    <p:sldId id="303" r:id="rId45"/>
    <p:sldId id="292" r:id="rId46"/>
    <p:sldId id="295" r:id="rId47"/>
    <p:sldId id="296" r:id="rId48"/>
    <p:sldId id="297" r:id="rId49"/>
    <p:sldId id="304" r:id="rId50"/>
    <p:sldId id="268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8473A2-F19B-48C1-B735-68BDD3F14DE7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22813-1C73-47B2-9EC7-01925C996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275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22813-1C73-47B2-9EC7-01925C996BB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759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F731B-EE92-4549-B29B-A93901A368D2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86F8806-EF7E-4935-A8D7-97B19869D7B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F731B-EE92-4549-B29B-A93901A368D2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F8806-EF7E-4935-A8D7-97B19869D7B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86F8806-EF7E-4935-A8D7-97B19869D7B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F731B-EE92-4549-B29B-A93901A368D2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F731B-EE92-4549-B29B-A93901A368D2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86F8806-EF7E-4935-A8D7-97B19869D7B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F731B-EE92-4549-B29B-A93901A368D2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86F8806-EF7E-4935-A8D7-97B19869D7B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C3F731B-EE92-4549-B29B-A93901A368D2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F8806-EF7E-4935-A8D7-97B19869D7B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F731B-EE92-4549-B29B-A93901A368D2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86F8806-EF7E-4935-A8D7-97B19869D7B5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F731B-EE92-4549-B29B-A93901A368D2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86F8806-EF7E-4935-A8D7-97B19869D7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F731B-EE92-4549-B29B-A93901A368D2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86F8806-EF7E-4935-A8D7-97B19869D7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86F8806-EF7E-4935-A8D7-97B19869D7B5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F731B-EE92-4549-B29B-A93901A368D2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86F8806-EF7E-4935-A8D7-97B19869D7B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C3F731B-EE92-4549-B29B-A93901A368D2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C3F731B-EE92-4549-B29B-A93901A368D2}" type="datetimeFigureOut">
              <a:rPr lang="en-US" smtClean="0"/>
              <a:t>10/27/2014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86F8806-EF7E-4935-A8D7-97B19869D7B5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youtube.com/watch?v=1VPaBcT1KdY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dragon.uml.edu/psych/circles_0028_red.html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hyperlink" Target="http://dragon.uml.edu/psych/colors1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s://www.youtube.com/watch?v=gJhyu6nlGt8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psychology.about.com/od/sensationandperception/ig/Optical-Illusions/spinning-dancer-illusion.htm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dragon.uml.edu/psych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534400" cy="758952"/>
          </a:xfrm>
        </p:spPr>
        <p:txBody>
          <a:bodyPr/>
          <a:lstStyle/>
          <a:p>
            <a:r>
              <a:rPr lang="en-US" dirty="0" smtClean="0"/>
              <a:t>Bell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143000"/>
            <a:ext cx="8500872" cy="5489448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1. The optic chiasm is</a:t>
            </a:r>
          </a:p>
          <a:p>
            <a:pPr marL="788670" lvl="1" indent="-514350">
              <a:buAutoNum type="alphaUcPeriod"/>
            </a:pPr>
            <a:r>
              <a:rPr lang="en-US" sz="1800" dirty="0" smtClean="0"/>
              <a:t>Responsible for color vision.</a:t>
            </a:r>
          </a:p>
          <a:p>
            <a:pPr marL="788670" lvl="1" indent="-514350">
              <a:buAutoNum type="alphaUcPeriod"/>
            </a:pPr>
            <a:r>
              <a:rPr lang="en-US" sz="1800" dirty="0" smtClean="0"/>
              <a:t>Where the optic nerve leaves the eye, creating a blind spot</a:t>
            </a:r>
          </a:p>
          <a:p>
            <a:pPr marL="788670" lvl="1" indent="-514350">
              <a:buAutoNum type="alphaUcPeriod"/>
            </a:pPr>
            <a:r>
              <a:rPr lang="en-US" sz="1800" dirty="0" smtClean="0"/>
              <a:t>Where the optic nerve crosses over to report information to opposite sides of the brain</a:t>
            </a:r>
          </a:p>
          <a:p>
            <a:pPr marL="788670" lvl="1" indent="-514350">
              <a:buAutoNum type="alphaUcPeriod"/>
            </a:pPr>
            <a:r>
              <a:rPr lang="en-US" sz="1800" dirty="0" smtClean="0"/>
              <a:t>Where information from rods and cones is passed to the ganglion cells</a:t>
            </a:r>
          </a:p>
          <a:p>
            <a:pPr marL="788670" lvl="1" indent="-514350">
              <a:buAutoNum type="alphaUcPeriod"/>
            </a:pPr>
            <a:r>
              <a:rPr lang="en-US" sz="1800" dirty="0" smtClean="0"/>
              <a:t>Responsible for detecting fine detail</a:t>
            </a:r>
            <a:endParaRPr lang="en-US" sz="1800" dirty="0"/>
          </a:p>
          <a:p>
            <a:pPr marL="274320" lvl="1" indent="0">
              <a:buNone/>
            </a:pPr>
            <a:endParaRPr lang="en-US" sz="1800" dirty="0"/>
          </a:p>
          <a:p>
            <a:pPr marL="274320" lvl="1" indent="0">
              <a:buNone/>
            </a:pPr>
            <a:r>
              <a:rPr lang="en-US" sz="1800" dirty="0" smtClean="0"/>
              <a:t>2. What function does the retina serve?</a:t>
            </a:r>
          </a:p>
          <a:p>
            <a:pPr marL="617220" lvl="1" indent="-342900">
              <a:buAutoNum type="alphaUcPeriod"/>
            </a:pPr>
            <a:r>
              <a:rPr lang="en-US" sz="1800" dirty="0" smtClean="0"/>
              <a:t>The retina contains the visual receptor cells.</a:t>
            </a:r>
          </a:p>
          <a:p>
            <a:pPr marL="617220" lvl="1" indent="-342900">
              <a:buAutoNum type="alphaUcPeriod"/>
            </a:pPr>
            <a:r>
              <a:rPr lang="en-US" sz="1800" dirty="0" smtClean="0"/>
              <a:t>The retina focuses light coming in the eye through the lens.</a:t>
            </a:r>
          </a:p>
          <a:p>
            <a:pPr marL="617220" lvl="1" indent="-342900">
              <a:buAutoNum type="alphaUcPeriod"/>
            </a:pPr>
            <a:r>
              <a:rPr lang="en-US" sz="1800" dirty="0" smtClean="0"/>
              <a:t>The retina determines how much light is let into the eye.</a:t>
            </a:r>
          </a:p>
          <a:p>
            <a:pPr marL="617220" lvl="1" indent="-342900">
              <a:buAutoNum type="alphaUcPeriod"/>
            </a:pPr>
            <a:r>
              <a:rPr lang="en-US" sz="1800" dirty="0" smtClean="0"/>
              <a:t>The retina determines which rods and cones will be activated by incoming light.</a:t>
            </a:r>
          </a:p>
          <a:p>
            <a:pPr marL="617220" lvl="1" indent="-342900">
              <a:buAutoNum type="alphaUcPeriod"/>
            </a:pPr>
            <a:r>
              <a:rPr lang="en-US" sz="1800" dirty="0" smtClean="0"/>
              <a:t>The retina connects the two optic nerves and sends impulses to the left and right visual </a:t>
            </a:r>
            <a:r>
              <a:rPr lang="en-US" sz="1800" dirty="0" err="1" smtClean="0"/>
              <a:t>cortises</a:t>
            </a:r>
            <a:r>
              <a:rPr lang="en-US" sz="1800" dirty="0" smtClean="0"/>
              <a:t>.</a:t>
            </a:r>
          </a:p>
          <a:p>
            <a:pPr marL="274320" lvl="1" indent="0">
              <a:buNone/>
            </a:pPr>
            <a:endParaRPr lang="en-US" sz="1800" dirty="0"/>
          </a:p>
          <a:p>
            <a:pPr marL="274320" lvl="1" indent="0">
              <a:buNone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706777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images.slideplayer.us/2/734919/slides/slide_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72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2400"/>
            <a:ext cx="5544344" cy="6397320"/>
          </a:xfrm>
        </p:spPr>
      </p:pic>
    </p:spTree>
    <p:extLst>
      <p:ext uri="{BB962C8B-B14F-4D97-AF65-F5344CB8AC3E}">
        <p14:creationId xmlns:p14="http://schemas.microsoft.com/office/powerpoint/2010/main" val="225725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-1143000"/>
            <a:ext cx="4263231" cy="7900969"/>
          </a:xfrm>
        </p:spPr>
      </p:pic>
    </p:spTree>
    <p:extLst>
      <p:ext uri="{BB962C8B-B14F-4D97-AF65-F5344CB8AC3E}">
        <p14:creationId xmlns:p14="http://schemas.microsoft.com/office/powerpoint/2010/main" val="284213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How do we organize and interpret stimuli, so that they become meaningful perceptions?</a:t>
            </a:r>
          </a:p>
          <a:p>
            <a:endParaRPr lang="en-US" dirty="0"/>
          </a:p>
          <a:p>
            <a:r>
              <a:rPr lang="en-US" dirty="0" smtClean="0"/>
              <a:t>Gestalt Psychology-tendency to integrate pieces of information into meaningful wholes (gestalts)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74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Necker Cube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d1068036.site.myhosting.com/chemGraphics2/NeckerCub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00200"/>
            <a:ext cx="4887190" cy="474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53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Visual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Form Perception</a:t>
            </a:r>
          </a:p>
          <a:p>
            <a:pPr lvl="1"/>
            <a:r>
              <a:rPr lang="en-US" dirty="0" smtClean="0"/>
              <a:t>Figure Ground</a:t>
            </a:r>
          </a:p>
          <a:p>
            <a:pPr lvl="1"/>
            <a:r>
              <a:rPr lang="en-US" dirty="0" smtClean="0"/>
              <a:t>Grouping</a:t>
            </a:r>
          </a:p>
          <a:p>
            <a:r>
              <a:rPr lang="en-US" dirty="0" smtClean="0"/>
              <a:t>Depth Perception</a:t>
            </a:r>
          </a:p>
          <a:p>
            <a:pPr lvl="1"/>
            <a:r>
              <a:rPr lang="en-US" dirty="0" smtClean="0"/>
              <a:t>Binocular Cues</a:t>
            </a:r>
          </a:p>
          <a:p>
            <a:pPr lvl="1"/>
            <a:r>
              <a:rPr lang="en-US" dirty="0" smtClean="0"/>
              <a:t>Monocular Cues</a:t>
            </a:r>
          </a:p>
          <a:p>
            <a:r>
              <a:rPr lang="en-US" dirty="0" smtClean="0"/>
              <a:t>Motion Perception</a:t>
            </a:r>
          </a:p>
          <a:p>
            <a:pPr lvl="1"/>
            <a:r>
              <a:rPr lang="en-US" dirty="0" smtClean="0"/>
              <a:t>Stroboscopic movement</a:t>
            </a:r>
          </a:p>
          <a:p>
            <a:r>
              <a:rPr lang="en-US" dirty="0" smtClean="0"/>
              <a:t>Perceptual Constancy</a:t>
            </a:r>
          </a:p>
          <a:p>
            <a:pPr lvl="1"/>
            <a:r>
              <a:rPr lang="en-US" dirty="0" smtClean="0"/>
              <a:t>Color, Shape, Size Constancies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06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Perception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Figure Ground-the organization of the visual field into objects that stand out from their surroundings</a:t>
            </a:r>
            <a:endParaRPr lang="en-US" dirty="0"/>
          </a:p>
        </p:txBody>
      </p:sp>
      <p:pic>
        <p:nvPicPr>
          <p:cNvPr id="6146" name="Picture 2" descr="http://department.monm.edu/chemistry/honors210/fall2005/ncarlson/images/Figure_Grou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362200"/>
            <a:ext cx="4179682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15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2.bp.blogspot.com/_9-eHblGMmO4/R1Kehv0_XZI/AAAAAAAAAPA/Y7etO4tJ2LU/s1600-R/Sky+and+Wa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63463"/>
            <a:ext cx="6619875" cy="692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77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www.loyno.edu/~zemmels/A201/lecture/visual_theory/images_gestalt/Diapositive2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7966593" cy="597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41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3508248" cy="4572000"/>
          </a:xfrm>
        </p:spPr>
        <p:txBody>
          <a:bodyPr/>
          <a:lstStyle/>
          <a:p>
            <a:r>
              <a:rPr lang="en-US" dirty="0" smtClean="0"/>
              <a:t>Perceptual tendency to organize stimuli into coherent groups</a:t>
            </a:r>
            <a:endParaRPr lang="en-US" dirty="0"/>
          </a:p>
        </p:txBody>
      </p:sp>
      <p:pic>
        <p:nvPicPr>
          <p:cNvPr id="9218" name="Picture 2" descr="http://www.rhsmpsychology.com/images/Gestalt_group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952499"/>
            <a:ext cx="4905375" cy="590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allpsych.com/images/Gestal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4191000"/>
            <a:ext cx="3743325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18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Visual organization and perception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08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 Perception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Allows us to estimate an object’s distance from us</a:t>
            </a:r>
          </a:p>
          <a:p>
            <a:endParaRPr lang="en-US" dirty="0"/>
          </a:p>
          <a:p>
            <a:r>
              <a:rPr lang="en-US" dirty="0" smtClean="0"/>
              <a:t>Eleanor Gibson and Richard Walk-Visual Cliff experiments</a:t>
            </a:r>
          </a:p>
          <a:p>
            <a:pPr lvl="1"/>
            <a:r>
              <a:rPr lang="en-US" dirty="0" smtClean="0"/>
              <a:t>Biology predisposes us to be wary of heights</a:t>
            </a:r>
          </a:p>
          <a:p>
            <a:pPr lvl="1"/>
            <a:r>
              <a:rPr lang="en-US" dirty="0" smtClean="0">
                <a:hlinkClick r:id="rId2"/>
              </a:rPr>
              <a:t>https://www.youtube.com/watch?v=1VPaBcT1KdY</a:t>
            </a:r>
            <a:endParaRPr lang="en-US" dirty="0"/>
          </a:p>
        </p:txBody>
      </p:sp>
      <p:pic>
        <p:nvPicPr>
          <p:cNvPr id="11266" name="Picture 2" descr="http://gynomite.files.wordpress.com/2009/09/visual_cliff-again.png?w=4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66650"/>
            <a:ext cx="4114800" cy="379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63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Binocular cues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4000"/>
            <a:ext cx="6172200" cy="4572000"/>
          </a:xfrm>
        </p:spPr>
        <p:txBody>
          <a:bodyPr/>
          <a:lstStyle/>
          <a:p>
            <a:r>
              <a:rPr lang="en-US" dirty="0" smtClean="0"/>
              <a:t>Require the use of both eyes to see distance</a:t>
            </a:r>
          </a:p>
          <a:p>
            <a:endParaRPr lang="en-US" dirty="0"/>
          </a:p>
          <a:p>
            <a:r>
              <a:rPr lang="en-US" dirty="0" smtClean="0"/>
              <a:t>Pencil trick</a:t>
            </a:r>
          </a:p>
          <a:p>
            <a:endParaRPr lang="en-US" dirty="0"/>
          </a:p>
          <a:p>
            <a:r>
              <a:rPr lang="en-US" dirty="0" smtClean="0"/>
              <a:t>Retinal disparity-a binocular cue for depth perception; there is a distance of 2.5 inches between our eyes, so the greater the distance between the two images, the closer the object</a:t>
            </a:r>
            <a:endParaRPr lang="en-US" dirty="0"/>
          </a:p>
        </p:txBody>
      </p:sp>
      <p:pic>
        <p:nvPicPr>
          <p:cNvPr id="12290" name="Picture 2" descr="http://ts2.mm.bing.net/th?id=HN.608024213888959460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81200"/>
            <a:ext cx="3138487" cy="205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58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ttp://media-cache-ec0.pinimg.com/736x/3f/8e/0d/3f8e0d327c4db6977db70e0a81ba07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8408984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41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Monocular Cues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Depth cues that we can use with only one eye</a:t>
            </a:r>
          </a:p>
          <a:p>
            <a:endParaRPr lang="en-US" dirty="0"/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Linear perspective</a:t>
            </a:r>
          </a:p>
          <a:p>
            <a:pPr lvl="1"/>
            <a:r>
              <a:rPr lang="en-US" dirty="0" smtClean="0"/>
              <a:t>Interposition</a:t>
            </a:r>
          </a:p>
          <a:p>
            <a:pPr lvl="1"/>
            <a:r>
              <a:rPr lang="en-US" dirty="0" smtClean="0"/>
              <a:t>Light and shadow</a:t>
            </a:r>
          </a:p>
          <a:p>
            <a:pPr lvl="1"/>
            <a:r>
              <a:rPr lang="en-US" dirty="0" smtClean="0"/>
              <a:t>Relative size, height, and motion</a:t>
            </a:r>
          </a:p>
          <a:p>
            <a:pPr lvl="1"/>
            <a:r>
              <a:rPr lang="en-US" dirty="0" smtClean="0"/>
              <a:t>Texture </a:t>
            </a:r>
            <a:r>
              <a:rPr lang="en-US" dirty="0" err="1" smtClean="0"/>
              <a:t>Gradience</a:t>
            </a:r>
            <a:endParaRPr lang="en-US" dirty="0" smtClean="0"/>
          </a:p>
          <a:p>
            <a:pPr lvl="1"/>
            <a:r>
              <a:rPr lang="en-US" dirty="0" smtClean="0"/>
              <a:t>Accommodation</a:t>
            </a:r>
          </a:p>
          <a:p>
            <a:pPr lvl="1"/>
            <a:r>
              <a:rPr lang="en-US" smtClean="0"/>
              <a:t>Motion parallax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0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 Constancy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8401408" cy="3951287"/>
          </a:xfrm>
        </p:spPr>
      </p:pic>
    </p:spTree>
    <p:extLst>
      <p:ext uri="{BB962C8B-B14F-4D97-AF65-F5344CB8AC3E}">
        <p14:creationId xmlns:p14="http://schemas.microsoft.com/office/powerpoint/2010/main" val="65905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3838575" cy="4572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1524000"/>
            <a:ext cx="49149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77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4171950" cy="4572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998" y="3124200"/>
            <a:ext cx="5183584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41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4343400" cy="3429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925906"/>
            <a:ext cx="5735782" cy="412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 Perception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Assumption that shrinking objects are retreating and enlarging objects are approaching</a:t>
            </a:r>
          </a:p>
          <a:p>
            <a:endParaRPr lang="en-US" dirty="0"/>
          </a:p>
          <a:p>
            <a:r>
              <a:rPr lang="en-US" dirty="0" smtClean="0"/>
              <a:t>Stroboscopic movement</a:t>
            </a:r>
          </a:p>
          <a:p>
            <a:pPr lvl="1"/>
            <a:r>
              <a:rPr lang="en-US" dirty="0" smtClean="0"/>
              <a:t>movies</a:t>
            </a:r>
            <a:endParaRPr lang="en-US" dirty="0"/>
          </a:p>
          <a:p>
            <a:r>
              <a:rPr lang="en-US" dirty="0" smtClean="0"/>
              <a:t>Phi phenomenon</a:t>
            </a:r>
          </a:p>
          <a:p>
            <a:pPr lvl="1"/>
            <a:r>
              <a:rPr lang="en-US" dirty="0" smtClean="0">
                <a:hlinkClick r:id="rId2"/>
              </a:rPr>
              <a:t>http://dragon.uml.edu/psych/circles_0028_red.html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48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Perceptual Constancy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371600"/>
            <a:ext cx="8503920" cy="4572000"/>
          </a:xfrm>
        </p:spPr>
        <p:txBody>
          <a:bodyPr/>
          <a:lstStyle/>
          <a:p>
            <a:r>
              <a:rPr lang="en-US" dirty="0" smtClean="0"/>
              <a:t>Perceiving objects as unchanging (having consistent shapes, size, brightness, and color) even as illumination and retinal images change</a:t>
            </a:r>
          </a:p>
          <a:p>
            <a:endParaRPr lang="en-US" dirty="0" smtClean="0"/>
          </a:p>
          <a:p>
            <a:r>
              <a:rPr lang="en-US" dirty="0" smtClean="0"/>
              <a:t>Color Constancy </a:t>
            </a:r>
            <a:endParaRPr lang="en-US" dirty="0"/>
          </a:p>
          <a:p>
            <a:r>
              <a:rPr lang="en-US" dirty="0" smtClean="0">
                <a:hlinkClick r:id="rId2"/>
              </a:rPr>
              <a:t>http://dragon.uml.edu/psych/colors1.html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103418"/>
            <a:ext cx="60960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36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Perceptual Set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Also called expectancy</a:t>
            </a:r>
          </a:p>
          <a:p>
            <a:r>
              <a:rPr lang="en-US" dirty="0" smtClean="0"/>
              <a:t>Set of mental tendencies and assumptions that greatly influence what we perceive</a:t>
            </a:r>
          </a:p>
          <a:p>
            <a:r>
              <a:rPr lang="en-US" dirty="0" smtClean="0"/>
              <a:t>Linked to top-down processing</a:t>
            </a:r>
          </a:p>
          <a:p>
            <a:pPr lvl="1"/>
            <a:r>
              <a:rPr lang="en-US" dirty="0" err="1" smtClean="0"/>
              <a:t>Backmasking</a:t>
            </a:r>
            <a:r>
              <a:rPr lang="en-US" dirty="0" smtClean="0"/>
              <a:t> in music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You’re going to see a young women…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01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 Constancy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744" y="1712912"/>
            <a:ext cx="6096000" cy="4200525"/>
          </a:xfrm>
        </p:spPr>
      </p:pic>
    </p:spTree>
    <p:extLst>
      <p:ext uri="{BB962C8B-B14F-4D97-AF65-F5344CB8AC3E}">
        <p14:creationId xmlns:p14="http://schemas.microsoft.com/office/powerpoint/2010/main" val="373525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 Constancy-Moon Illusion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 descr="http://impressivemagazine.com/wp-content/uploads/2012/03/wpid-Moon-Illusion-Photo-Elias-Chasiot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71561"/>
            <a:ext cx="5715000" cy="42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www.moillusions.com/wp-content/uploads/i207.photobucket.com/albums/bb234/vurdlak8/holding-moon-illusion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86200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26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Ames 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143000"/>
            <a:ext cx="8503920" cy="4956048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https://www.youtube.com/watch?v=gJhyu6nlGt8</a:t>
            </a:r>
            <a:endParaRPr lang="en-US" dirty="0"/>
          </a:p>
        </p:txBody>
      </p:sp>
      <p:pic>
        <p:nvPicPr>
          <p:cNvPr id="15362" name="Picture 2" descr="http://psylux.psych.tu-dresden.de/i1/kaw/diverses%20Material/www.illusionworks.com/assets/images/Am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291" y="1676400"/>
            <a:ext cx="6457950" cy="488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90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Perceptual Adaptation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Ability to adjust to an artificially displaced or even inverted visual field</a:t>
            </a:r>
          </a:p>
          <a:p>
            <a:r>
              <a:rPr lang="en-US" dirty="0" smtClean="0"/>
              <a:t>Humans can adapt to these situations (displacement goggles)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45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Illusions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http://thunderboy.org/Pics/Optical%20Illusions/main/Optical%20Illusion_0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66800"/>
            <a:ext cx="5802445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8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http://img.gawkerassets.com/img/18dn2gj5hxheijpg/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9800" y="-1066800"/>
            <a:ext cx="15240000" cy="857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46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http://tutorials-share.com/wp-content/uploads/2012/02/person-optical-illusions-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-7613"/>
            <a:ext cx="5534025" cy="686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65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http://4.bp.blogspot.com/_UV02bZVFrRg/SDwHx-SOX6I/AAAAAAAAARg/BbD69tVfBcw/s400/66+flowering+of+lo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38028"/>
            <a:ext cx="5108286" cy="683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90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http://www.quertime.com/wp-content/uploads/2011/12/forever_always_best_optical_illu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78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http://2.bp.blogspot.com/_tEm1eYIUQ7g/TJXPbXhhSyI/AAAAAAAAAR8/Ax48bYY_Rcs/s200/Screen+shot+2010-09-19+at+4.51.19+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56" y="685800"/>
            <a:ext cx="4590328" cy="549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8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http://www.whatispsychology.biz/wp-content/uploads/2011/12/young-woman-old-lad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0458"/>
            <a:ext cx="4419600" cy="629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59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Hermann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http://media-cache-ak0.pinimg.com/736x/cc/3a/12/cc3a12662f9bb2ac0a40b0db659a02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95400"/>
            <a:ext cx="55626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05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Muller Lyon Illusion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http://www.yorku.ca/eye/m-lillu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05004"/>
            <a:ext cx="7294130" cy="295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59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http://4.bp.blogspot.com/_ITE0CITKBns/TMSbqkUy62I/AAAAAAAAAP8/9Ed9J-wKCFc/s1600/rabbit-duck-illus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71119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24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Ponzo</a:t>
            </a:r>
            <a:r>
              <a:rPr lang="en-US" dirty="0"/>
              <a:t> </a:t>
            </a:r>
            <a:r>
              <a:rPr lang="en-US" dirty="0" smtClean="0"/>
              <a:t>Illusion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http://ts4.mm.bing.net/th?id=HN.608000771967158069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71671"/>
            <a:ext cx="5667375" cy="568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61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Spinning Dancer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http://psychology.about.com/od/sensationandperception/ig/Optical-Illusions/spinning-dancer-illusion.htm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14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Impossible Figures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http://4.bp.blogspot.com/-0Cxv-4p8Vcc/TkilNWfkLEI/AAAAAAAAAU0/h9DyXYj29sc/s1600/optical-illusions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33018"/>
            <a:ext cx="7010400" cy="580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99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http://2.bp.blogspot.com/-nYZDdIe8GKk/UKN9iirZ7WI/AAAAAAAAK2k/VFWDqRcfkIA/s1600/Del+Prete+tr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39688"/>
            <a:ext cx="6019800" cy="689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70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http://4.bp.blogspot.com/-pQncTdD6Pw8/UKN-HTrlhcI/AAAAAAAAK2s/gig0_zvDTLY/s640/Del+Prete+ch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-189778"/>
            <a:ext cx="5143500" cy="723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01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http://dragon.uml.edu/psych/imposs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1852"/>
            <a:ext cx="9144000" cy="440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20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http://www.anopticalillusion.com/wp-content/uploads/2012/05/shepard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13509"/>
            <a:ext cx="7755253" cy="525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22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powerstationdallas.com/psychology-pictures-illusions-2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1" y="228600"/>
            <a:ext cx="5200649" cy="640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41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Illusion Gallery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http://dragon.uml.edu/psych/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84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marcusball.com/studies/psychology/altered%20state/slid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077200" cy="605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61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You’re going to see…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6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364" y="-112726"/>
            <a:ext cx="5753413" cy="68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67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and Cultural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http://ts4.mm.bing.net/th?id=HN.608013927444383655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7136191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72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1222</TotalTime>
  <Words>469</Words>
  <Application>Microsoft Office PowerPoint</Application>
  <PresentationFormat>On-screen Show (4:3)</PresentationFormat>
  <Paragraphs>96</Paragraphs>
  <Slides>50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Civic</vt:lpstr>
      <vt:lpstr>Bell Work</vt:lpstr>
      <vt:lpstr>Visual organization and perception</vt:lpstr>
      <vt:lpstr>Perceptual Set</vt:lpstr>
      <vt:lpstr>PowerPoint Presentation</vt:lpstr>
      <vt:lpstr>PowerPoint Presentation</vt:lpstr>
      <vt:lpstr>PowerPoint Presentation</vt:lpstr>
      <vt:lpstr>You’re going to see…</vt:lpstr>
      <vt:lpstr>PowerPoint Presentation</vt:lpstr>
      <vt:lpstr>Context and Cultural Effects</vt:lpstr>
      <vt:lpstr>PowerPoint Presentation</vt:lpstr>
      <vt:lpstr>PowerPoint Presentation</vt:lpstr>
      <vt:lpstr>PowerPoint Presentation</vt:lpstr>
      <vt:lpstr>Visual Organization</vt:lpstr>
      <vt:lpstr>Necker Cube</vt:lpstr>
      <vt:lpstr>Types of Visual Organization</vt:lpstr>
      <vt:lpstr>Form Perception</vt:lpstr>
      <vt:lpstr>PowerPoint Presentation</vt:lpstr>
      <vt:lpstr>PowerPoint Presentation</vt:lpstr>
      <vt:lpstr>Grouping</vt:lpstr>
      <vt:lpstr>Depth Perception</vt:lpstr>
      <vt:lpstr>Binocular cues</vt:lpstr>
      <vt:lpstr>PowerPoint Presentation</vt:lpstr>
      <vt:lpstr>Monocular Cues</vt:lpstr>
      <vt:lpstr>Shape Constancy</vt:lpstr>
      <vt:lpstr>PowerPoint Presentation</vt:lpstr>
      <vt:lpstr>PowerPoint Presentation</vt:lpstr>
      <vt:lpstr>PowerPoint Presentation</vt:lpstr>
      <vt:lpstr>Motion Perception</vt:lpstr>
      <vt:lpstr>Perceptual Constancy</vt:lpstr>
      <vt:lpstr>Shape Constancy</vt:lpstr>
      <vt:lpstr>Size Constancy-Moon Illusion</vt:lpstr>
      <vt:lpstr>Ames Room</vt:lpstr>
      <vt:lpstr>Perceptual Adaptation</vt:lpstr>
      <vt:lpstr>Optical Illusions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Hermann Grid</vt:lpstr>
      <vt:lpstr>Muller Lyon Illusion</vt:lpstr>
      <vt:lpstr>PowerPoint Presentation</vt:lpstr>
      <vt:lpstr>Ponzo Illusion</vt:lpstr>
      <vt:lpstr>Spinning Dancer </vt:lpstr>
      <vt:lpstr>Impossible Figures</vt:lpstr>
      <vt:lpstr>PowerPoint Presentation</vt:lpstr>
      <vt:lpstr>PowerPoint Presentation</vt:lpstr>
      <vt:lpstr>PowerPoint Presentation</vt:lpstr>
      <vt:lpstr>PowerPoint Presentation</vt:lpstr>
      <vt:lpstr>Illusion Gallery</vt:lpstr>
    </vt:vector>
  </TitlesOfParts>
  <Company>Cosmos Foundation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 organization and perception</dc:title>
  <dc:creator>Maria Rives</dc:creator>
  <cp:lastModifiedBy>Maria Rives</cp:lastModifiedBy>
  <cp:revision>14</cp:revision>
  <dcterms:created xsi:type="dcterms:W3CDTF">2014-10-23T23:40:59Z</dcterms:created>
  <dcterms:modified xsi:type="dcterms:W3CDTF">2014-10-27T15:11:17Z</dcterms:modified>
</cp:coreProperties>
</file>